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08" r:id="rId2"/>
    <p:sldId id="280" r:id="rId3"/>
    <p:sldId id="282" r:id="rId4"/>
    <p:sldId id="337" r:id="rId5"/>
    <p:sldId id="283" r:id="rId6"/>
    <p:sldId id="284" r:id="rId7"/>
    <p:sldId id="285" r:id="rId8"/>
    <p:sldId id="343" r:id="rId9"/>
  </p:sldIdLst>
  <p:sldSz cx="9144000" cy="6858000" type="screen4x3"/>
  <p:notesSz cx="6934200" cy="9220200"/>
  <p:embeddedFontLst>
    <p:embeddedFont>
      <p:font typeface="squeaky chalk sound" panose="020B0604020202020204"/>
      <p:regular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Webdings" panose="05030102010509060703" pitchFamily="18" charset="2"/>
      <p:regular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008000"/>
    <a:srgbClr val="3333FF"/>
    <a:srgbClr val="CA0C00"/>
    <a:srgbClr val="000066"/>
    <a:srgbClr val="800000"/>
    <a:srgbClr val="B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94718" autoAdjust="0"/>
  </p:normalViewPr>
  <p:slideViewPr>
    <p:cSldViewPr>
      <p:cViewPr varScale="1">
        <p:scale>
          <a:sx n="82" d="100"/>
          <a:sy n="82" d="100"/>
        </p:scale>
        <p:origin x="1968" y="60"/>
      </p:cViewPr>
      <p:guideLst>
        <p:guide orient="horz" pos="1488"/>
        <p:guide pos="1584"/>
      </p:guideLst>
    </p:cSldViewPr>
  </p:slideViewPr>
  <p:outlineViewPr>
    <p:cViewPr>
      <p:scale>
        <a:sx n="33" d="100"/>
        <a:sy n="33" d="100"/>
      </p:scale>
      <p:origin x="0" y="6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7EEF65-2BEF-42E2-91D7-C6EC2268FA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387B0-10C2-4BA1-9314-CFC79C28AC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85D693E-468E-4188-A2A1-1E079CE4FCE2}" type="datetimeFigureOut">
              <a:rPr lang="en-US"/>
              <a:pPr>
                <a:defRPr/>
              </a:pPr>
              <a:t>10/20/2024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A55B7BD-96BE-4226-AE2B-26E3DAA190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02DF07-7F8A-4A5B-8557-F6C82EFED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0FF46-8126-4743-834F-DD8C313029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8B16F-01E7-461A-A3D8-C3FF126A1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22ECEB-BCD3-4FCE-8620-B917437A6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1264856-40F1-487E-997F-9AB374517A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C4D8DE9-B2AA-45F0-ADDB-64A2B9AC7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Therefore, you must look for people who it will appeal to (who would be interested in it)</a:t>
            </a:r>
          </a:p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80DA2F5-34DA-4722-A039-15ED1C56F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887AC3-30BF-4FF9-A2F3-8EED7A76261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78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90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8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42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81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55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66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3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71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3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review_bkgrnd_new">
            <a:extLst>
              <a:ext uri="{FF2B5EF4-FFF2-40B4-BE49-F238E27FC236}">
                <a16:creationId xmlns:a16="http://schemas.microsoft.com/office/drawing/2014/main" id="{A9E71B96-C5B2-4D7C-B1C6-53F54375E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MARKET_TECH_new">
            <a:extLst>
              <a:ext uri="{FF2B5EF4-FFF2-40B4-BE49-F238E27FC236}">
                <a16:creationId xmlns:a16="http://schemas.microsoft.com/office/drawing/2014/main" id="{695898D6-C2BC-419E-9ECA-37E1021E1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700" y="1063625"/>
            <a:ext cx="245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B00iUejZ-Aw0yM&amp;tbnid=GlYEUuO-zgMyuM:&amp;ved=0CAUQjRw&amp;url=http%3A%2F%2Fanotherbrickinwall.blogspot.com%2F2013%2F05%2Fis-this-what-chinese-want.html&amp;ei=Q142UpTlK8vcqQGdzYDgDg&amp;bvm=bv.52164340,d.aWM&amp;psig=AFQjCNHZgCoRxGDMmdndsJHFxHYqX_gRBw&amp;ust=1379381184719492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06B8B8F-1FC8-40F4-97C2-42737394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668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Rectangle 8">
            <a:extLst>
              <a:ext uri="{FF2B5EF4-FFF2-40B4-BE49-F238E27FC236}">
                <a16:creationId xmlns:a16="http://schemas.microsoft.com/office/drawing/2014/main" id="{A9E7DD6D-CC89-4123-859E-397E3915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66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SECTION 1.2 REVIEW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62C6A7A7-CACE-42F7-8E74-924B1D9DF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6425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squeaky chalk sound" pitchFamily="2" charset="0"/>
              </a:rPr>
              <a:t>- click twice to continue -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1F5BFA6-A659-45D7-8A91-4096CB14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2-1</a:t>
            </a:r>
          </a:p>
        </p:txBody>
      </p:sp>
      <p:sp>
        <p:nvSpPr>
          <p:cNvPr id="3078" name="Text Placeholder 9">
            <a:extLst>
              <a:ext uri="{FF2B5EF4-FFF2-40B4-BE49-F238E27FC236}">
                <a16:creationId xmlns:a16="http://schemas.microsoft.com/office/drawing/2014/main" id="{AF8C69A8-0E11-487C-986D-213DBBE8F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 b="1"/>
              <a:t>Fundamentals of Marketing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3760BC1-67BE-46B2-8033-A97F717D80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125" y="10668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Fundamentals of Marketing 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BA2806F-A9BD-4B9D-BB97-6221144B07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600200"/>
            <a:ext cx="7772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80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Describe the concept of market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Differentiate consumer and industrial markets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Describe market share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Define target market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List the components of the marketing mix 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Note:  Try to memorize the terms in this section, because you will use them throughout your study of marketing!</a:t>
            </a:r>
          </a:p>
        </p:txBody>
      </p:sp>
      <p:sp>
        <p:nvSpPr>
          <p:cNvPr id="4100" name="Text Box 8">
            <a:extLst>
              <a:ext uri="{FF2B5EF4-FFF2-40B4-BE49-F238E27FC236}">
                <a16:creationId xmlns:a16="http://schemas.microsoft.com/office/drawing/2014/main" id="{B840E36B-D5A7-442E-816E-58331809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38B2A29-D5D6-436A-AC53-F0D219DD6A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35063" y="1219200"/>
            <a:ext cx="77882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D0E0266-12F1-4770-8043-692CC261C7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50938" y="1752600"/>
            <a:ext cx="76962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Can you expect your product to appeal to everyone?  </a:t>
            </a: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endParaRPr lang="en-US" altLang="en-US" sz="24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 </a:t>
            </a:r>
            <a:r>
              <a:rPr lang="en-US" altLang="en-US" sz="2400">
                <a:solidFill>
                  <a:srgbClr val="CA0C00"/>
                </a:solidFill>
                <a:latin typeface="Webdings" panose="05030102010509060703" pitchFamily="18" charset="2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refers to all the people who might buy a product who: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Share similar needs and wants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Have the ability to purchase a product</a:t>
            </a: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endParaRPr lang="en-US" altLang="en-US" sz="24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Example:  If you have an interest in fishing and want a  St. Croix brand, you are in a specific market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0F273C-C7DE-4757-8CE9-AB664B1BD85B}"/>
              </a:ext>
            </a:extLst>
          </p:cNvPr>
          <p:cNvSpPr/>
          <p:nvPr/>
        </p:nvSpPr>
        <p:spPr>
          <a:xfrm>
            <a:off x="5943600" y="2239963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CC0000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8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8DE4EE0-C8C8-4D89-83AA-923C7A101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838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Types of Markets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22D8154-CCB5-408A-A985-630636989D8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981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two different types of markets with different goals and objectives</a:t>
            </a:r>
          </a:p>
          <a:p>
            <a:pPr lvl="1"/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</a:t>
            </a:r>
          </a:p>
          <a:p>
            <a:pPr lvl="1"/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(business to business)</a:t>
            </a:r>
          </a:p>
          <a:p>
            <a:endParaRPr lang="en-US" altLang="en-US" sz="2400"/>
          </a:p>
        </p:txBody>
      </p:sp>
      <p:sp>
        <p:nvSpPr>
          <p:cNvPr id="7172" name="AutoShape 5" descr="data:image/jpeg;base64,/9j/4AAQSkZJRgABAQAAAQABAAD/2wCEAAkGBhISERQUEhMWFBUUGBwXGBgWGRccGBwZGBwaGhwcGhwbHCYeGyAlGhcaIi8gIycpLCwsGB8xNTAqNSYrLCoBCQoKDgwOGg8PGiwkHyUsKSwsLCwsLCwsLC4sLCwsLCwsKiwsKSwsLCwsLCwsLCosLCwsLCwsLCwsLCwsLCwsLP/AABEIALcBEwMBIgACEQEDEQH/xAAcAAACAgMBAQAAAAAAAAAAAAAFBgQHAAIDAQj/xABIEAACAQIEBAQEAgYGCQMFAQABAhEAAwQSITEFBkFRBxMiYXGBkaEywRRCUrHR8BUjM2JyshYXQ1OCkqLS4URj8QhUc5PDJP/EABoBAAIDAQEAAAAAAAAAAAAAAAIDAAEEBQb/xAAyEQACAQMCAwYDCQEBAAAAAAAAAQIDESESMQRBURMUImFxkYGh8AUjMlKxwdHh8UIV/9oADAMBAAIRAxEAPwBZscRupaDIvoUwSBoNvodR9fjRnBkBh5hB0llG2/4YH3Pf4UqYDjNy08IJDjIytsSe389KN/0c8qVdZj1DX0neDE9//HWuRKNmFdhXCcLs3nIz+UAGZtQQqiIgk67n6URflnCg50xDmBuVUgHSJKxpr2oZguFMSQGBDAhtNSDvE6fcVtf4BdPptXGUiCFuwJEd1mdRoYoNaeLh6nuMHC8NcuJmIFry5Cl2BFxe4jQCNcxNcOHYi64uBApFo5jdLoLZU6gh5htNiO1R+D23soy33jLGWCY+PaJ2+sVE4rwmzeswLmRQ5eJzAuQcx3kf4RpPvNVClTbyU2GcOFuLcEZWKSQIhgdmUjRge4qr8OxRbhTMCrEGNRvW3DeO5Bcwd52a2jTabUFHU6qdSQjgEEaw0MOtM/MvM1q7insW7IHkZfLZQAYVR5ltgB6gDJUnUQehrU6TjG26NXC1VCav6A8Y7JaC3bIh+pGnuaYOK+HnDMRh2u4S8LdxFzFEYOhPupMr8iKXOYsSb1geW4IT8SnQ1D5R4qLKXFiS+hPQA9SaXQfhbjudDjrSnDWsdfIDcX5cbDtluHLOzCWTXvpmX70MVmQ6GNxKk6jY1dS8QsJYacjKyw73IKkdgDvSLxl8AEIt2mLn8MErEjT4DqF96005ystW5y68aet9ntyuLOGxzAMMxGfRt9RM699RXdSO4PwqJ5WvqGndYB+Y2/dW5wzD8Jze2zfQ7/KaaITZPS+y6qxBGxBo9y34j4rCOMrwk+pMsofcoCAp90y/OlNMb0Yfkf5+NdrdvMR2JEnSQJ9yB96rYtyPp/hvHExGGtPiLaot8aBiHtsCJXWI9Q1AaD86VOavCK3cl8IRbbfy2/Af8J3X4GR8KBcY5mt2eGvh8NfQpYsqinUv5y3E2cEqdC0iIiNwYoLyx4y3rMJdAyyP2ikdYGrIf8Mj+7Ubvuv5Irx2AXEeFX8LcNu6jIR0YfcdCPcaVzwuKe2we2xRhsQf5n4Gr5s47BcTsKHVXD7CQYPXI67H6H26Uk8w+FFy0S2Gm6m+UxnHt2f5a+1IlTTzHI+FXqD+F83reXJehHOmYaK3/aftULmDgFp1V0AtvbZQzDT0kgS0bxoZ+NCcXwcqJgrG4b0/5ory3jrqoV/tBlKxmEwegM0h3TH4kiVwrj9yxFvFA5dlfuO9Ma49CJB0oHigl7DrnXUQSDoR0Ye28/KhqG5g31m5YnUfrAUvsadR+LD8jbS4ipCPVDd+lJ3rw3V7ipfDcPgcSga1e36EiR8QalPyap/Dc/dSXQo7amvVD1xj6ArTuK1K0Qfkxujj6VHflG8NmB+Zqu7U3tUXsMXGLnEilK1KV2fl3EjbX51xfheKH6p+1V3R8px9w+9w6M8yVoyVq1rEDdD9K0a9cG6H6H+FTudTlb3J3qn1NilcylanGHqtanHDsap8NVX/ACEq9N8zby6ypFu0SAe/tWUPYz6A94p9Tnx3h+HwltS1hFZlOR4JIIAkFiM3XQT37UJ4djEtgKMiodTMzrr01k1ZtvE27ikNlIOhB2PsZEH71wucuYZfULKCemVR9IG1Hr8NmeWecgDBFf1SB21ABPaT+dFsJaL6PbUTscy5hPw/jXl3lRGh7LNZYdAXyN7kKwI+RHwNDcXea3cIxFp7aoY82zOV5iJAEjU9cpnqaS0+REwzi8GPxFTIhdRKsB2B6j3jc0j8ecWb5TZTDJlXWG3gAAE5gdhTnfvXSGDEBCQF7x1JLMTm20EgR16Q+ZCFWxcVCcrMjNrAUqp17AkT20PenQlZ5CkriZxTks4pluO5t+gKAEJbvLSQOv8AGudzlJ8PfsXbZv3Zf+ucBWC2z6Sco9TGCTGugp+4dGUGPTGsa1LxGGVUNxYhRm00BA7a767U2PFS25FaehXnK/E8ImOum/ZF63lYqXXSEBklDpJgaHaa1v8ANfDHW9ibWAVLuZV8kuRbgyfMUIAJMQRESJ66tvEuXBinFy2Alwo9tp0DK6kQSAYKmInoSO1VdxHkHH4cHPZLKIk2yHA9yFMx1mK3UqkGuhJORNvpexAOJKXGw6Hscit/u5Ajtr23oTctuSWZW9R3IMT/AD0psvX8ThOH4DyGfOL158qAkFQRJcDcE6a6QKj82cy3fLt27js5IznWVAuevX+8pkdxTrdCvUCcQ4JfsqrXLToriVJG4O3w+dQYps4ZzhbuY3JicOlwXb1pWdifTbhVKkRBHX51YHNXh5w66R5f/wDmc6zbHoYDcZZgH+8PvVN6dyijcTfJgGGA6Nv8jv8AeuIJU+kx7HUfWry4fi+FYZDaWwhGoZnXMzEftEgn5UucQ4Nwhij20ZHzNmVQchXoYJ07ad9aBVosHcryzixchWAWSNyY0kSD31qTxbghsBCxHrEhTowG49jpRDjHL5vXlGHtAhpHpO8dx0ND+ZcXfuX4xJbzLahNY0AGgAEAfnRxzlBYsS+TkujFW/LzEM6h7cwrrIzK3SMubXpX0BxTmoWRNsF8w9KsMuUgx1jTTb6VRXJikuqzq0wykTBid9joNaceK4gM7TavkL6RKQgA7er76UmpVcXZGilS1K4I5ivXGdnfUsZLNJk/HNQi0gX1ERH6ynb4mJX/AIgRr1qRj8TlPouFehS5MH5n+JoLe4hB6ofj+49vb+JpCvI0uyGu1i1ZYY+lhB9ifnsfY94P6tNXDsPhGS2lzI73BADkSxXeBpO1VAOLG2ZIkHR1/VZTvHY/mBRPDYoLcW1eYm0SGt3BowB2IPQxp7EVOztkrXfCHXmbw4UKbuEUjLq9sEyB3Tqfdfp2pQs8SxNr+yv3F9pJH0NXZYxQUKytIYAg9wdZqlvE2/5WOuCzCqwDkRoGYSf4/OtFN6sMU3pVyXb5+4gv+1Vvio/KpVvxOxw3W03yI/Oq5PFbvf7VKwHGHV1Yw2UzBGh+NG6FP8qAVfzZYtvxXxH62HQ/BiKkp4tftYY/Jh/CveGYaxi8A1+9ZVbgR4a36Yykxp1qv/0le9KVClL/AJG9rLqWOnivYP4rNwfIH867r4mYI7hx8UqsfOXuK98wdxU7pTL7aRaS89cObdwPip/hW44/w1/9pa+elVTp7Vqba9hU7pHk2F2zLdXiGA6XbX/MP41lVD5C9hWVO7P87L7Z9CxrwxwABtuigboQs+0XVtkfEE/nUgcw3IVGS9bC/rMjQNv2Qy/Mse5PSs4dzXwskeW7WI/3TKo+eV1n6UetcUw1w6YpbntdQN/1FdPrVy4am+Rg8jTD81YdhIuByoJhSCAB31mdNoJqRa4mqnM7gl2gC3mIAbYMNCRp26fTbE8NsXFOZbF2RuTr8gSy/ID5UDPL9gMQ9sqp625Ag9IVkBGnX70ifBp7MlhjXFWmBVvLEiCpIj4SexrRkt2XyMIUjQEyIPb9pfb40GxPKrWrbPh7jEosqrgZQARJgJJhJ0z1HuYm8mbz7azbza2pjYT/AGhUbjYE79OuWrwtVbZLY4W1GWArDaCoVT2lZ0oZf4a3mCHkGSQVysTIEnuJA2B+U0J4Xxa+yrcsZrqOvo/WExJ0UZlYEEZSsyDr0EzDcxFlYubiXFJJQq4QjbVH1DbmVA/D1mlOlNR8SI2HcUjo6uRkV4D5tww01HWQBqO1SrjqUzzqnXcEe1CsfcutZRhklmAg7EHUhgSQDoDNEuFKbi+vLM6rA27a9j1+FMjG6KTKJ504w74q7ZsNdaLrLAuXDBDH0qq+mO2hqDw/w+xl0B3VbKMQA+IYWgSZ0BYDMdOlWvz94fnEKLuC8mzdtkkwvls0zILrEGY/EN+ok1UF/mJzaCZ7rhwpveY0gsjSIkk6dDM6nYGK6tKpqVkSy5jtheQLOHZGN8eYLRuG265luZM2Y2rq+lxC6CJ6GKI4DmfC3ChOKtqgJkkxE9gffvVapxqbhZkGWTFu2cgAYahYnKIgaTt1orwHiXD1uTd4erJ3N+6xGnbQH6UUo6l4iYvgOcSwVs3Ge5irVuy7EpcYkh410il+1xZHJYZwqaZspgjbfYT70y8I5a/pRLTW2weE8sMqIFJLGZkqX33EgVFN7itpMRZu+ccPazWrxS0DbCjQkMF1EayOm8UPZRsA4oj8M4qQzXbZyagafSak+JHCEZrV2yfMLKA+XXUbExXbgFi3kd7Nt7ttJBfy28snr6iNwDWvB8SvmojEqpYZiBOhMUpzdPKQPqLHK917eKUeoEhgNxDZSF07ydKujhXEg+GsuTJe2pP0/jW9nk9GJuppk1/xfzvSinGWw2HtJGYKoZoRyQLqpdGqgiB54WN/SegpFRupaSVjo8LJJNMN8Swlq5M20M9wDSnxnk1G/sx5Z7fq/wDL/CiHFTfZVdA2RgDpImf2o9UDsIOlb8Cwd92LXcgUExkRx8JLHUxvv8aSrrKZtaTw0Vrxfgt2ywVlmTpl2J+FSsTYKpbnZYUn7T2MN+89zTPz1i8mQDTM0T2HWPegHFr1pbIGZczQYWNpmD+6Drr7VpjOUkhDpxi5FmeF9t7loq2YohOX0kqBoxAcaDVtEY5og7Vt4oeHlq9h7l+xbAxCeslZl1A9SkTvGo+EdaieB+Mcm8uyBFka7ywB7TGYH/CPlZ95hT4RsrmSbu7HyCVrE0NP/PvhzcsYi69hZsscygbrm1I+AMx7RSLew7KYYEVoTuZWmi1+V2jgzn+5d/earLzB3qz+VcMX4NkmM6XBJ21JpXHhrdKgpdRj2gx9aRGSTdx0k2lYV84714SKYcZ4d4i2JzIfnXljw5xbrmXIfbNrTNceoGl9BerJ96L3+SMYilmtaL7j7VqvJmMIBFkmROhE0WpdSrPoCsx7msqeOV8Z/wDbXPpWVNS6kyLNbpcI2JB9qtfhvhTYvKRb8y4dPUMwAJ1EEekrGub7muzeE2FGouXbbr0aCMyxInvrtEVpnFQa8Sfpm3qZI1lK90164v6FXWOPYlPw37g+Dt/GjGD8Q8ag/tc3+IKfyn71YY8NMMbL22tIXBzC8rkNoBIEQOuoKtr9glnweUuFN9gWUOuYKqwRI9QzSQSAQADqDEVKlNKGu6a+ftuFCsnLTn2IeE8ZsYg1Ib21iNohpo9wnxZwjKoxFoglcrZSdQAQCTpB0Gke+s1WvMXK2JwNwJibZTMJVhqjjujDRhqPcSJihAFK0IfrZeXIHN2Awy4m3+kWlstfN2yLnmZlDLqpOSAZUb7671K5x5mX0X8LfPmrqpW8hVlaJTL6wQSASraaSIM1QkVvbRtxp77VTj5lJrofVvAEw/EMPbvm0iXYh8hHpeNQGU67yDrQnjHLF/DqWsXyPUCMydJ1DFCvfsKq3w98VLnDrTI2Ga+rMPUHKx+IxGUgnU9RoPamTmfx4tX8I64a3dtX8y5CwQqQD6p1PSRHcihlCMllB7Dh+l3fMVyiZxHqmVMjcrofn8e00s8x8GxBxSrh8Pg7eIuBrpLIpNy2CAdLiMucEgnLEg7dlHh3i5jXKp5Nu48wIGXT3Px67RNHOI+JRRsK+LwV201i4WS5bKkNKFHQPMEFW1A7CkxpRg8DLNx1JYI9ng/FsJcJXhmGnX1paVxB1/b0+lc+JcnpcK4o/o2Et3x/WWbrXPTclgxAUSoOjZZ0+GlNPCPHXAll8zzUEa5kB+6mjljxV4PdkHEqmaQc6uB86Y02DdFUtyG1sPduY6yLdkK48pvMuG2YAdEEaSe/Q15x67cCpiMNexOLw4GVzeW4FRhoUcAlIIIP76tc8N4PjASjYZ5GuVlH2ojwfkq1h1ZLFy4lt9SqsGQnYypkGRofapdkwU/wjn7Evdtm/f8AKtKDICotthAGSAIbpvMVa/BOXMLcC3RaQkidNRB6g9aiYzkXEKvpx3mhSMlvFWLb21idAABEjSRBohhuM37ak4gBWB3th2QiZHcrG29Z+IT04QV04hjG2Taw1zJGVEaBG0Amq14TxGy2JxGFujMqWrTjUjW0vlEaHsyD5Gne1zPZv51RpBARg0rOdgsgHXYmYql+b0OExLC006sQ4mXLO7DPO5UMQehAFLkk9htGVslg4zmSwqWwhKtqIVSdidAB8hUa9zMWUK6lGI2P5HrS9y/xC1fBzMwyAs1rNlgtHrDBS2Ux/wBWusSQs4K27m4qQEEA+o7/AN5/UxjqY9hWdq251Iu6ugNzWA1lmP6uo+VIK3p1IH11++32po5w4mINlDJO/svv8aULlraJ/netXDx8OTBxE/FgZuDcUxWFXzrD3bazDFVbJoJEtqsiRCkaz8qtv/T+zawli7euZnuWw2UZc7EjX0iANeugqlcNnNu4qtK3FkCeo/hE1zxdshbZP6yAfNdCP3fUU2O9hE3i4/2OfmvMfM2Y7dh2obzjgrVy15lsCRvFJ1nERRPDcRLAoToaY480KUr4ZZvL2FjhGFAGrWifqxoY2KNonK+o6N3opcuNa4Lhygllw+g+dVhe4liHzSmYbnUnLHWssoSlJ22DkrwVm79PIcMZxliFYlZ3g7COhpi5SxWKvwbSYZ50YZmBUawSADPw0qpLePvkQFzAGfn70f5R47isLdLouXMNSII0122NTQ4fiYqE5J2ZZPHcRZsXls4iQcueBs3QR8wa4YLH4ZoyOQdzPQdqUuZOdrl4B71oXHUEZgoACntrXHg3iMGIt+QPVC7DSOtBaTu47G9OnKKV1cs4qh1zgT/erKTcRwPFuxZAuVtRB9qyl6p9UA6UrjjyNiNH/tCFfL6jqMwBKfhVvTEj0jQ6TUvnHBhQbgP4hDadB1B9gdd9I7V34bfdwz3RDEkBc6N6Y9IzAwe4j9o1rx3hOaw4UmMoiSTrmLAdTGvyEfCttGs1Ju3Ne3M5talqpaednb9gPywqMCGaXAKqra6EE6TpEgae5rpjLaobMiFyZTlC5reWApSBrAPXUg9DtG4fw1DANs+Ysahl/FA1Bz6CR1HyonxLgT3mtMDmaALmqgCNWIA7knY7k70yrWjK7gn6WA4anUjBKdvcR/Evgr4vC5ZLXMJne2B6syEKTrEmVEj4CqNr60XhNxbjZQMoy5emmkqvuIgbaNvpVLc3eEd9cZc/R8htOc6gmMobcRrADSB7RTFUhhLoFSU5NprmytlWaZeG4GwbRuOZymIABA/xQ2cD4D6zRZPCDiUem1buT2uKD/1ZfzqFxPkvH4SHuYa5bC/rFQ6Qe7rmt99GIoW1LZmiKdN5Q9cjfoN21lu2TdyvkK24FoAAsC8wxBZSJJ1hZAFM3HuQcJd/rLVkXFT/AGU5ZUQxNorGsHVTE9x1p7hHGPKMquRpmNchiYkakb9JG8RTVwrn26rzcJhlRBlJaCEyZlAMfqlvfTpS2rHUpOEvFGXqnsM2F8OrVh3GFXMl4pmzkF7YMuVBIBZSAvUdZJOtL/iTg744YGxRKkXwbSaZfXmOhEgwqv1kSPhTRw3jRxbKqW8RbN1QHbLlt2yZBYMRLQJIG0kTtRbnjGA5LAsi/aYRcW4hZdWAUhogOCSZBkSKFPNyqmUqMWs/I+bcPgi8QdzFd8XwK9bAZlOUiQdRK9wDEiNZFXZxLwkwuIt22w5OHYSBGqsQ25GpB1I09q94dct2rIweOw1xrIGpKsVtCDldbnQETuwZdvarlWaZzZ0XEqLgfKrYq2pssTdzlTbiJWAQytsSTIj+79dsHax1m6ba3L1h1JGXM6kQY2B296vPgPJNmwouYC6HtsRDT6gJkg9/caadKZzwi1iDndNdjoVeRsQ0g/I0Lqzbat6C0upTvKHGONXb4sjGOoVofzQGgdfxCT7a6084xeNDFtbtixdw5jJcukITIEg5ATIM/q7RTLiOUbLqGT+rYahwPUe2ck61phb3qe1fYHy2ENqs6dZ3396wV6telLNrPYJCpetcQ8+3Yu4a0qhhcF625KKAdRJUGTtljrQDxe4Mc9u4FzEyARqIETP2n4fGrct3lZIU+0NB+Rqoed+Oi6LltmzZbjLbt2wBoNMxMFiSBOh+0ipTrSnJD6SbYg8B4s9i6t8QTbLiDsykDMp+ObfpI7U38f5suFbShcgvWVvLHRXGg23qu2BLZVgncgGR3gHrqNSO1WbxLgL3OGYG8RBtIbb9whaV33AET2FbakE1djadRp2RWr2WzlmYAEzJP/z+6pOIw6oinMJcZhvGWSAeu5B3jbSutu2rXR+k6IPU4UAEKBJA/vE+kDQSRuKGYrGG4xJ07LOgA0VR7BQAPYUyKckKlJRN3xKofSZMantPbt8f5OljFNBB16wdq4MAJNeFqcopGeUm2TFup7j6H+FSLDQQZ60HL1Kwt4T0B+k1bRSZ9A8J4e9/AYS3bCljYB9W3zqJZ5Uu2iQ1pRm6iMpjprWcO4vfs8OwtzBql26LCKFbVZ0zAwREfGkDmbxk4neQ2mS3YZHkvaVpESI9TMI1rHOhTrJqW/qbaPFToSxsWBj+TQUyhEGcgSuhzNoD9aG/6vL9ggZQQw3XX8Pt7zVSXObeIPE37plhl92mREDee1F8ZzjxxHKXb+IR1j0soU+rbTL1oY8FTgravmBxHE9v+KK9eY+P4fX2R2KGBqDInTpl61pwnlq2rE3bDoY9L5dm6fekU868ZVSPPuwTros6/KaI8s8Z4hir6W7+KuizM3SMshRrppROhBLEvmZ6eJeHcs3D8M9I9V4abCYnr968qXgcJZZARjLwBkgFxtJjp2rylKnTsbdVQVU4Txk6ripH+O2T16m0DvP1qV/R3HBA/Sjl/wAVo/QeVrSja8Uk/ZYk/wA9RUtvEsEAKjkxrprOnXN8dT7fLa8bmW6GCzwbjIOl1ANjIw3v08vt+/2rvZw3HUGl22B7Cydp/wDb9z9aUL3iugMKjadxBn4ByPufyrxvF1ZEI0ddOv8Az/nU0+RV0NPGuL8cw1lrzvbYWxmMKn3Cgd/zpp4dihj8GmMss2dhJDhDDL6WQkARqIzdN4O1VViPFi26sptOQdBPUe/r7UIwXPFqzbyWlvDUsPUgHqMx8Br9amjyJqzdMvHFY64LAu4Ii4xCOqXQPXbcgEDKVIcExExqO4qJZ5k4rGuCtfNnj7Kf31V58YFgxhMuhgJchZYqTIyyNUH4SKkjxpkCbb++o+xn8qKz5F3vux24dwvC8UGJS9Ys4fEI5S55YOYEgEOpDAT3BU66GZoHwXw7w4xeKwoxOJsXbWQjJdVRdtuPS4i2Do0qV1gxqZ0XsF4pWbOJfEDD3SbiKpVnG6kEMCAD0jruDoRXn+tq3+lJif0e55iWjaPrX1D0EE6aQyA/M1ORSWcsen8HMMSB+l4pi2nqdT8N7ZqDiPDgYHEWzZtX8TlAcN5yCCCdx5B7bz9KX7njUCcww2UzIOdZBmdPT0/Ktcf43XLsxhkU7TnfbsIoWm1sS6T3LS5W4mb7PhrllsPcw6qfLczmS4CAwIVZ1BB+WutR7fEcYnoGDLBSwBNxSYnUglBoex7e1VLw/wAUb6XhfSzbDqptEFrhBQkESM2sFQRtBpq5e4/xLiF0i1aw9qQWd2FyB9CTMn6z2NBKMXhoinm1xy4div0nBtdsgo9tyrWFVLZDK2xIEHQhgSNZ+NR7/Ml95S7YuKBILW7iZ9hDR6UJ9XtsKUuLWOP4SzfvCzYyE5roQBmhBlzhQdQANesaxvFet4jY6dHRZ7W1/nrRKCthA3XM+jsCS2GdsK2dzuHlWDbww1AaD8NR0oL/AKZYhIW7gyxB19SEyOvSDVeeGniXfs3riYlHu+blKhFCwwmSdhGX91dvFDj+NF39Iw6lMM6qC0K0PsZ0zJOg19+9DKEHaJSaGni/iFa8q6FwzW7zIwRyEgEiJJUzsSZjpVSX72VIc/j1boTMEBup0g5dhoDJmtOHcwXbpi62aGWNANDIP5H5Vw42xDL3gR8SJP8A1EmlKkoSsjTBpQbI+Cwpe8qIILuqrvOpq3ecMXcW5hMKj+XaZTmeYmAob1QYHpYkxtPY1WHKeHnFWBBMvsOphqtTxGwl39DDSxW2BmhRkUKAu/XWFGnzplXoVS6sqHi17LmtgAZiGbvpJAk6x6pOupCk7ChypWztJJ71o5nQfOnxjZWM85apNnNjJ9hXjNWzACuL3KMAysrUGvahB+8JeJhMS1hnUJfUwryF8xdRqNpTOPfQdqt7A8uYdFuXsuHdSD5g3Ugb7yJ0r5qwl1kYMpiNZq0MHwV8bYw5w+Jyp5S/pAt3P9qw1DID6djMx1rn8VCjF9pUX6/saKMHUdo7ltNbwsW5t2gE9SSEEHuvb5UI5t4aly2MWjWw1pdSfUHTtoe50+JqvOIeGfEnIy44tbC+jMzSP7p9veuXDvCvirJlvYzyk6KHdh320A1rnw4jgUtTmvn+g6dObdrfNDZh+U7boLgu21FwZhPvrpr0rxuVLaW2urdRiJU5T0GhnWgd3wkxZtKo4gxK7IZyx7QZH0oGfC3imU+Xf0LQVNxh8T2NFDiuBltP9UB2EllLbzDmG5lVVAhdO8zWUu3PDDHqYJDR1DmD9RWUfbcE89ovcffiOhXamNq7HF3Dpnb61yAr2K7bSZzT3JFbJhmYSBWjGpvC8FiL3os2nuf4EZv8oNSTaV0HBRb8RpgcKCf6waaaHSR8a74rhOua0SU99CPnsaY28NeKtbzfoVzKNT+HN8kLZz8hRThPh1xRwqHCsLf63mFE22BDMD9BWWdSS8SfwN9OFFrRL35/4ImD4PdvPktI1xt4UTp79qsrlvw+wyWUxDuxv24ZluZQgb9kqVzSDpM7jbpTdy54W38NeNwNZtq6gMq5yQR1GgG1F28K8M5dr1y4z3GzFkZlAiAAqSV2G5BJknTphrVq1R6VhfM0UlwtF6m7u/IEcY4PYxuHVLwZwGBlfxAjT0nUieumxoTieRuFgeT5ABcel8zi4DtMs289CI02NOfE+XLWEtBrGYtIVAzMSWbYSTEadRpUCbjelolxGVZYxr6gRo0QdDG3tXN+9ovSpP4PBujGhWvO1154YuYbwo4eiklL10rp+PrppCAd65Y3wswLKsG9ZLmFzMrAsdMpBUMsN1+xpoWxatuCbzFlVgQBBuLoC25OYd9ZgbVtbxGUuCjDEdFMZT+ywB0GYCdDA1o1Xrb6n7gd0pPCj8rfry8/huVLzH4a4rh75nAuWW0F5Aco9nBAKn7HoegsLwqxrZcjEBesD1QBtpuNZn3pwwF3zPNtYlkuW2GXIASI6ydxGwPcT2pVucE/o6+62ZNo/wBZbOhMN6WXaCQ0adnHy6Uq3aQVRfE4ValKjKzLKtXl1MwIBjoB8dqrLmfwewjh7llWt6lvQdUnWMh0KjpEafWnzhvEmdBIBkakaCfjP7qnI0EAKJI06addu1aIzvFWF6WyqeG8AsWtVJlY1J0YRGo/h96KYnCi8GtNbz27qQxBGUTt1EbdB0NTuZcEmHcsFQLcPqAUEyZO28HU/WgtniSW1JXQIAYVtGnpJIM+1Zsp2AatgQueuX7PD3RLeYm4heSZC6lY9+46juaW7vEM6qGVSy7PqGj370zeIvMSYk2kVYZMxY6TDQApMkH8JPzFJGeNK301qimwlJrAY4TjfKv2bgOqOrfQ/wAKtbxq40FwOGsqY/SGDkf3Laqf87J/y1Si4juJojxrmW5ihYF0z+j2haX3UMxmO8ED/hFNtm5NWLECf57VozdBoO/WtPMPwrRmogDxgO9cya9rwmoQ1DVuK5mt2WKsh7NNXhxxFLONXzDFt1ZW1gHqs/8AEPvSqK62Hgg0mvSVWnKm+asMpzdOSkuR9HjjeFuKQl5QANPUOlELCeYqnPmU6gqa+c7XHcRbY5GAG40Gxon/AKYcSWyqA+iSQQDOpnp01rzj+waUX+NnThxE5JtR/cvexggucsWkEmZ6VBfmPDKRF6Qx9W/aqX/1gcTsW2TPCuZJIk7RvOlCV5qxbf7T7Cmf+BReVJ/L+BcuKqatLWS9H5ywQJBuiR8a9r5/ucbvyZfWvaJfYFL88vl/APfZdC1uCcu8MtkC5h0uM3RySB+ET6iJ1J10Gn0acHyLwTEAEYe0CxgKGuIZ9gtyDtuJFKOKxwe0CYGQhh+EZgfxTpKn5Hf51DwnGihHpA10ZTHr3GwJkR10+pNb9OrN37sypKxavD/DHhlg5kwluehfNc+1wsKL5hb9K5QF0hdAPkNBQS3zQ7ouT1F4XQSQexH7ql4S2Lyxd8y2d4PpbrvI/nvWGv4rab/ENw0q7CD8YRAcx2+FcbvMdvKDMSfnPYDr+WlR8VynhmUgvdExqt1g3yg9a1bljAqINpSYjNncNHuc09e9Vaqo2k1b3B+B1xfMiKF1LZpOUfikR0G38KzhfELl0l0Uka7+kE9gW/eBUfBnBYSTYyr1IBk7xrOu/c9a1xXOqLtHf5d6W3lapbdC88j3ivB8TfWXAADB8lq568wkABmWI1mCNT8IKpj8SmHLszO14aDMSJk5cmUQnUiQoPXTWpn+sa15uQXAWjSD6ZPQHZjHSdPjsExXM917pa3bY2bon5tAYENClW3031GoFE4uVrJnX4Kq4xtK1vb4MNXU9SZVAuJLi6JEJ6vQZJ0gnc7wa64nFmyA3nqxkJJUg5HYb+o7SDHXuKC4DCXbyC1cs3ChnLmzBokBfUq6jX9obCdzQjF8Utqz2jh7lxlJVpAgEBRozFtMy5hp8BBoo8PVfL69zTLiKK3lf5/tgbeFBLpYKroywDcBK51WQGVXlTmyz+c0fxmFS9YFoM0gStx/2p3LRGuxA6e4FVg3EsS8ZUS2AWygsxgMZgBSBGw26VG4ljcSiq5vNcW26u9pfQrKDLLCQTI0+ZrTR4VxebZMHFcTCr1Y8YLmgWUPmf1ZSQZMH0mCAp0JBEekETJG9cLXiDdxGdkSbIOTNmhlYdDEAEyO+9CeaU4et3zrQthHUGWzqJE7Z/xSIMjSlTD892cL+kpay3ExBVioVvS6yCyEsApIy66/h2p8eHelpNnNm9X4mG+Y8bcv25HnBgQ3mOwQgCAYVSQdAd6zlDgNrEWbxxDXWZLjB1NxshghgYHpMqQaSMXz1dbREVQereo/fSh13jWKf0ea8P8AqocoJgDULEmABWmNLSrIDVFbEvmtrX6VfWwoSytwoijsnpknrJBPzoGzR0qXfYzqZ6ba1DuGtCFvc7JaY+wrxlho9q7EDoa4XFObQzIFQhjk1yIrrkNeZaso55a8NbGtahD22vXtW51rFTSsIiqIaEQYIIPvXoam7nPgZ8jDYlATNlFubQMqqqt85C/Id6EYTkrH3UFxMJfZCJDC28Edxpr8pqRkmrltNOxFwlxWIVgdYAIjST7kCnngeESxcuI2IAWPS+hDfI1X9/CXLTZXtsjfsurKfoYP2pm4Thrl2wHXC3LoWQSrD9XsN9iOlZq9NSW50OD42XDy2uvn9etw3xfkxryeY19IMGANO071D/1e2wxy3ZgHbXWovD+eRhlYeS4nVQw7fHpNHuU/GPJi1/SEVbDAqxy6qdw2nuIPx9qVGjVWFLBun9o8PJ6pU7v1/oE2eVVUQchI3kGayrQbxY4OdTdXX/22/wC2vavsJfmfsGvtOmlbsl7/ANFYYnNcNxs7BgsONFVmSTAPUx1079q04A5xGLtWwsKxGYD9hYkyT0APzI30oFexl26SVDQdI10AAEaQNtK64PC4ldUlJ6iAfqBP3o+zdrHCRZWA5hTBYu5+HIBqw9XeRKrCmIBUfnA6cX8YVuOLdm07DT1Def7q7mdth850VPDviEY17GKUXQ65kL+ogoJ9LNJEqT8xTrxS/bwtxzaURdUMSFdh6SAZCnKB61MlTqSO1ZpUVDw5Y9S1A65znivNRUw90sykxcPlkiCZCkSRAOvtpQHmHmHiVtmtXfQx/wB1uNtAZYbZTm7GQaI3eZX8y1DhmF62co8qDDDT0gHr+sK687YiySDbe0uRchCNvDHYHUD1dYELR0+HglmK/UFu4lW8ViyDDuB8YPzjf4mTXq8LuOZe4STuSzEn5k1zucctDdp+Gv2AI+9Rb3NsfgT6x+45vyrTGnbZWAvFBhuBLlIDsSyldPfv7baU2eEnHWAxNm4MxtlbiMR6wHkFSd9Co06S1Vqea8Q2YBgggkZR210Jk9/qa68JxePvuVwxuFiIbyvSSoJPqaQYBY7milFqLuwoNOSwXbf50UG2105VJGZnIHpPUZisxM6SdBSNzDzjg/Od1ul85zRaUwD1EnT/AMRUPhfhLir4DX2W13ZznJk6/gYg/MimvAeCeFXW4xun/Eyr9Fg/9RrO6sF1foaHQl5IQcR4gAf2OHH+K6xb/pWB++g/EeccZe0a5lB/VtqqDv8AqiT8zVs4/wAH8IT6bF1Rv/U3SR2iLmY+81xt+FmDANs2MUZ1kuoP/NkA+VV3unHk/YHulWWzXuikTmZtTqerHX5k1scK8E5TC7mDH1q1P9SDEmb62gHME+tik+mQAAGjeDFOPC+R8FYtlDmuhlyuGMKw9wNfvTJ8UlsIjw829ih+A8Fu4m8LdtHZuyqSR7mNAPcwKfuaeA/0fh1tC2Q19QGusUacurIuUehpgkkmRtGtWlhntWEyWbaWkH6qKFH0A1PuaC8zC3irD2bh0bUHqrDZh7g/aR1rPLiVKab2NC4PG+Sg7tuD/P5/xrgzSR8am8Xwr2bjW30I6jYjuO4qNhLBaT0HX3O1dJNNXMDTTsySK4Xfxn+dTrXRXmO5rjdjMde1QhhrSK2BHY16T7CrKNIrWvTPWsioQ7thX8sXApybExoCOn0IPzrhm0qSmIbyygYgHWJ0Pyrjaw7MQACWYwANyToAPnQrzIW1wO+xNgQCqYdTDCVk5YkHTpPypgxXH76ifNaffKR9CIqDw/CeTZQN+IIob4qoEfLWhPFcbJgVx6lRuXhZ3KVJRj4kTeIcVXiFs4fEoCQJW4uhEMoOh/CYMyuhgiO4TkKx5Np2bMLlu8VZROaISBG0EkmfhUjhNyytyXaDsT2B32E66UZvcUwrBgsqCV12JC+42/hRVav3em5jq0XJ3gg1iCl223mYZDbP4VuZZPwBqvOYeUMLbvF2U2FIB8sGRPWP4Uz4nFYW4yj1ELrpdMT3gmoXFcCuJRhbYDaQWBO+kE7aUijKWpJNlUb0pqU43QgYx7AchAcvTT2rKb7PLbqoXNb07ss1ldG31c6XeqT/AM/sEriNNIjuAT/lBqFf4wi6Fo+n/k/alO7jbjCGdiB0JMfSuNbFA4WsZcPzIlq/bvKCzWySBrBkFdTpprW3FOfL14rKIAsxp3id5P6o60sxR7lvlc4pwuaCxAAEE6+1DNQj4pEi5PCB1/jV5/xXD/P3qIWJ3k1bWJ/+njEZQbeLtM0aqyuonsGGafjAqVwD/wCn5wc2MxAA/YsCT/zuIHyU0PbU0rorTJsqCzh53mvDhmgmNBX1Dw7w64XZTIMJafubozuf+JpP0gUOu+HOFzNbw2hGpS7DpB+Kkxrpv+dIlxdsoYoLmijLHA0C22/GxZfTIhh1HtprNWdwzhC+YjKEw5CQYCf1gJBADI2UZcsTBPq20psueFOCItkW/JupqHtRBPWVIKx7CKA8b5IvC8XxN1jbAy2zYZk338wGSGMADUj3kxXPrzlLL2V7/wCHb4SrReIYZ5xO9fQtqSYkhWZbKINAJ0LN7fYxNRMLxbE2IJYkdjP2zax8a58Qe8tpktWjetowk+YouECC0A6s4ExoCZB9qj4O673C2ItNbV5yIwYfIEbmOn76Rr8OtGx0tT08w3/pzeOkfQVtd5suddPjQtfIBRnYotz8IBAjTqTJB7ggRHvUl2wtsSyBtdDck5g2gM6DL7gRodZq3X63ELhZcjf/AEhnVn+9a3OZ0GimfhS3e4w6u4FtQc7ekBfSp2J6KMr5t4EV14ZzpcVrVm7f8pGuZM1hT6M5IlmYxmltYkAHQiKdTpynlITxLVBLN30J2I5kZvwqx+AJ/dQnFcXdiRPq2yrq3z6D5mfan3D2sPhnUEBnZod7jEluo0JIjbQ9qrzm7mCxZxF0Wir5mJi3BGvcitkKEfU58uJl6A3ivDTeTK5VSGzAnUjowJkASI6fqipXFOBPYwhyWj5eXcQSOud5117/AAHalS5xS9iXVMwRWI7hR7sdTFOPHOKZcE9s3PNZ8qyFgCCGOvWQvt8Kc/C1ExyqXYiqtcX/ABGu1RyfUa1CzY1qxNYRXlWUeZa3VFAlifYDf/wK8G+tFeXOXbmOvFEIUKpd3acqqPhuSdAOvyNU2krsKMXJ2RxwPDRcEhjpuI2+dE+C8UGGuC6La3GA9OefTPUQRrGk+5ry5w0YbEvYe40KRlZfTmDAMDEmJBHehvmafb6aflQYmvILMH5oacRz7db/AGaD4Zv41AHMrzORSfn/ABoKLlZcv+nSl9hBchr4io+ZLwfGri3h5h81W0hwIn2jb/zU3iHEQYKqE7gExWcJwNi5ZV7syJ29iYqDlDJI/mNKJwi+QKnJczqeKMNvzrX+lJ3QH5v+Rob+lTWwxAFWqcY7IqVWUsNk88QX/dL/ANf/AHVlQP0ke9ZRWF3OH9GkydiPp9fnRblXlf8ASb622G5A3+8j2pmweBsokoM+bRlYS0dR1gHSh/LfGBhcWpOxBj4T++DWV1pSi7EhbUrjnxrwPwq2xcsXbkpBdWIIZdMxUwCpAkwSZinjgVjDYa2qWrVtAIAhVn4kxJPuaW7XHjdttZs3BnvKUTPOrEH1EbwJkx2iidjlDG+RAxFlmA0lHAPxMkj6Vyq1SpUsk9jU0ovA0vxJFuBcwBImKlpjBqZEd6QOA8oOLhfGXrgvCBlR18uBJGUFNeuv7ogEOPXb2FQ3EUXrQ/EQQHWP2l2I9xt261am1LBNw7xPiIaAphpEEGB2M76fWuljEKhIZpZoJYEAx006baCl7gHHVdWLrlZzl6t6e3tr+XapqcvYhgzl1QkyFIH+dT9NNKty1K6yG0rZO45ka3edLmoABU6fhYA9P50qYcamKRly+lhBkA9RuDppE61Ds8u4eC96zbulvxMYaY/LTppWW+N2MOpVFS2qjUTAEa/IR1oLSW7x0ASad0DsT4eKlq4MPcKsczIGUZAx1j06gZvjE7GIpG4xxG4rXLd1WW5b/GrHSBBlTqpgagjoT8KacT4q4cA5XDxtlMz9Pziq2xfMd3HXHxGVUz6a+ogKMoHqkTAmQOvSmwoa82t5nS4fjZrE89Ngx/TvlJqSx9QBBESYYESdYP7Mn6VFPHMRfi1bXNqVEaDK36pE6jSdSN9q78ocrjF3mDFiFANxzvrsBM69dZ0+Iph4phn81Rh7ThLSkWsohdPxMXgyWPz9o1pqp04Pq/MOdepUwsLy+v4Fi9y7cV8t8MzxmCD8MdxGhGm4/ZNTW5a85ChIVD1XWD7H9ZvhPvFMfBcFcvWw19GiT6WzFZ01KxJPx0+O9SOK3TZUMi5pIUnMsQTGuaGQfbpvEqnxk7WgrP62IuBip2nK/p+7NcReVDIuJauNChiMz9tSD6fgN+tVvzpwfA2GFuznOI8wtdJIywwJjKPSmpEAGY3nSrA4pZW5aCPad3lcpCxDAT6WGraTpJmoLcIsYsFf0RUvKwzvDeYIMKNJdiVAEGR8N6VQq6Jam2HxdFOi9KWPr6uVZicEEWV6kSelMJ5Vu3cMAhZnkEZioUgA6BRsYI1PaDFM2M5GwqXfIN92N1CcltVzKdpghiQD030onwXl5bWKtrcvhMsBbQBGZypUEZtQJ1yxJOk99y4lTaUXzPOJO5UGL4VetmHtOsf3SR8iJH3oZOpr6is8tAGYB/k/z86G8Q5OsXD6rQmdwB+zW9TfNDXTXU+cpolgOGP5ZxDW81lXCsZ2MjQxtIka1dT+HmG9Oa0rCFn0wdzP2ArmeWrFi3iLdu0Ml220gN6mKlnCwVgaoBM9tKtywSMLMqRnwfQH5oP++mrhHEsPa4a6WWVbmIvi0ABD65BmIk6AMY+fejjct4RWyrhFZoVvUwb9aIjKNZ3BG1TcFyhZkMcIgI1Globd9v5FVUamtIdK9OWorzxEtKcUGXbIB/yEgfaKX7w1b2Y/fX86dueeHTZW6FyKWJAZ1Z51BESTAyDvt70FwPLiPbW7exmHw4uiVV/Ma56YWSqIYBO2vSpSxFJlVvFNtAANXO49M9zlbDdOJ4X5piR//I1xu8qWDJXiOFIHRhfVzA/Z8sj7/SmXQrSzryXaS/be034lOYHrB/8ANDMThzYvXLR2DEj4NqP59qJcP4cuEurct4vD3lY5CqM4uQRuUZQAJHQncV7iuG/pl1mF/D2SoAPn3BbneMsgzHXtIoeYVsCpcEMR2NZmpjuclXHOZcTgm2/9TbUzAnRoO+k9YrT/AEFxB/C+GbQf+osgz1EMwMjb+NFqQGli/mrKPjkXFd7P/wC619PxV5U1LqTQzlY4k59QPUAD49aI8P5Xa+VN5woQ6Kn4jJE67L/MVlZWWo9OwMcjJwDhVjDXGvWmOgOjyY00EwDT5huamCRMdNAaysrl8UrJyvkfTdnYA43jdwXCbau9tFgtKfi1JEMwOgI9tai8F5ju4t2tgk2jKtm0MNIIGsjQxP8A81lZQQgtLlzwN1NyG3F8t4VAuW2ysIIyuwA9ypJDbbV6ebxlEzHWJrKypPw2aDfIR+YvFYqRawY0GZXLjQ/qwoiRGvqP0pOx3GMRiSfMuHK0So0XTYdz868rK6sKMIpWQlNvc2w1kAgRJ6dpqbyry1du4l7AAVdLmYt6VDew1OsaCNu2tZWVKktMW0aaa1SXxLEOMw3DsLfVMx8tWYsQJdh1OUACSAIA0A+dQLnE7NywtzDLkKgQDPlkGNCp1G/T20Ne1lchtyhre97HcpxUJaY9E/2JHEOIBUt2s8FvSGyfrbkaHUb7x0qHhMctx2UKpuWlIA1gtoJIJK6g+++s7jysoIRTV/IZJ6VjqzhjsTcV0YO1u3/ZFZzMlyWkbwwDhdR0I7GiXCcWQyXEs5BmK3XBElxC6mSSJYd9tNKysopLANlKNnzx7jM3EDmYCyc8BnyFJZY/WJInSOv8KS+er6XMFdu2rQjTLe2Yf1irAH4gcwI00ETNZWUVBfeJ+aPKzWWhfwHjxxG239ati8vUFChPvKmJ+VRx44Y7zHYW7BVnLBWVzAOy5g42AAmKysr0dkK1MLYfx8eP6zBqfdLrL9mRv30e4PzuOIWcRdFk2/JtvKlg2b+rd98ojQEbda8rKGaVg4SbYFw3iRhmDXmt3bKSLQU3LjrmMPmhHUgwCIAiOo2oJxjncXT/AFOOFgTPotYifgS91/tFeVlXGCI5sDcd4iz3Lg88uumVWBzaqDMx7k6nrUHHt/Yf/hH+ZqysoUtiN7nBnrbFsVdo9x9ayso4/iQHIjYjRzUjFX8zRMMPofpsaysq2skOWNEN8h+4Vrij6vkv+UVlZQohtc6fBf3CsrKyqCP/2Q==">
            <a:extLst>
              <a:ext uri="{FF2B5EF4-FFF2-40B4-BE49-F238E27FC236}">
                <a16:creationId xmlns:a16="http://schemas.microsoft.com/office/drawing/2014/main" id="{C180D37E-8C7C-424C-82BC-38AFA54979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AutoShape 7" descr="data:image/jpeg;base64,/9j/4AAQSkZJRgABAQAAAQABAAD/2wCEAAkGBhISERQUEhMWFBUUGBwXGBgWGRccGBwZGBwaGhwcGhwbHCYeGyAlGhcaIi8gIycpLCwsGB8xNTAqNSYrLCoBCQoKDgwOGg8PGiwkHyUsKSwsLCwsLCwsLC4sLCwsLCwsKiwsKSwsLCwsLCwsLCosLCwsLCwsLCwsLCwsLCwsLP/AABEIALcBEwMBIgACEQEDEQH/xAAcAAACAgMBAQAAAAAAAAAAAAAFBgQHAAIDAQj/xABIEAACAQIEBAQEAgYGCQMFAQABAhEAAwQSITEFBkFRBxMiYXGBkaEywRRCUrHR8BUjM2JyshYXQ1OCkqLS4URj8QhUc5PDJP/EABoBAAIDAQEAAAAAAAAAAAAAAAIDAAEEBQb/xAAyEQACAQMCAwYDCQEBAAAAAAAAAQIDESESMQRBURMUImFxkYGh8AUjMlKxwdHh8UIV/9oADAMBAAIRAxEAPwBZscRupaDIvoUwSBoNvodR9fjRnBkBh5hB0llG2/4YH3Pf4UqYDjNy08IJDjIytsSe389KN/0c8qVdZj1DX0neDE9//HWuRKNmFdhXCcLs3nIz+UAGZtQQqiIgk67n6URflnCg50xDmBuVUgHSJKxpr2oZguFMSQGBDAhtNSDvE6fcVtf4BdPptXGUiCFuwJEd1mdRoYoNaeLh6nuMHC8NcuJmIFry5Cl2BFxe4jQCNcxNcOHYi64uBApFo5jdLoLZU6gh5htNiO1R+D23soy33jLGWCY+PaJ2+sVE4rwmzeswLmRQ5eJzAuQcx3kf4RpPvNVClTbyU2GcOFuLcEZWKSQIhgdmUjRge4qr8OxRbhTMCrEGNRvW3DeO5Bcwd52a2jTabUFHU6qdSQjgEEaw0MOtM/MvM1q7insW7IHkZfLZQAYVR5ltgB6gDJUnUQehrU6TjG26NXC1VCav6A8Y7JaC3bIh+pGnuaYOK+HnDMRh2u4S8LdxFzFEYOhPupMr8iKXOYsSb1geW4IT8SnQ1D5R4qLKXFiS+hPQA9SaXQfhbjudDjrSnDWsdfIDcX5cbDtluHLOzCWTXvpmX70MVmQ6GNxKk6jY1dS8QsJYacjKyw73IKkdgDvSLxl8AEIt2mLn8MErEjT4DqF96005ystW5y68aet9ntyuLOGxzAMMxGfRt9RM699RXdSO4PwqJ5WvqGndYB+Y2/dW5wzD8Jze2zfQ7/KaaITZPS+y6qxBGxBo9y34j4rCOMrwk+pMsofcoCAp90y/OlNMb0Yfkf5+NdrdvMR2JEnSQJ9yB96rYtyPp/hvHExGGtPiLaot8aBiHtsCJXWI9Q1AaD86VOavCK3cl8IRbbfy2/Af8J3X4GR8KBcY5mt2eGvh8NfQpYsqinUv5y3E2cEqdC0iIiNwYoLyx4y3rMJdAyyP2ikdYGrIf8Mj+7Ubvuv5Irx2AXEeFX8LcNu6jIR0YfcdCPcaVzwuKe2we2xRhsQf5n4Gr5s47BcTsKHVXD7CQYPXI67H6H26Uk8w+FFy0S2Gm6m+UxnHt2f5a+1IlTTzHI+FXqD+F83reXJehHOmYaK3/aftULmDgFp1V0AtvbZQzDT0kgS0bxoZ+NCcXwcqJgrG4b0/5ory3jrqoV/tBlKxmEwegM0h3TH4kiVwrj9yxFvFA5dlfuO9Ma49CJB0oHigl7DrnXUQSDoR0Ye28/KhqG5g31m5YnUfrAUvsadR+LD8jbS4ipCPVDd+lJ3rw3V7ipfDcPgcSga1e36EiR8QalPyap/Dc/dSXQo7amvVD1xj6ArTuK1K0Qfkxujj6VHflG8NmB+Zqu7U3tUXsMXGLnEilK1KV2fl3EjbX51xfheKH6p+1V3R8px9w+9w6M8yVoyVq1rEDdD9K0a9cG6H6H+FTudTlb3J3qn1NilcylanGHqtanHDsap8NVX/ACEq9N8zby6ypFu0SAe/tWUPYz6A94p9Tnx3h+HwltS1hFZlOR4JIIAkFiM3XQT37UJ4djEtgKMiodTMzrr01k1ZtvE27ikNlIOhB2PsZEH71wucuYZfULKCemVR9IG1Hr8NmeWecgDBFf1SB21ABPaT+dFsJaL6PbUTscy5hPw/jXl3lRGh7LNZYdAXyN7kKwI+RHwNDcXea3cIxFp7aoY82zOV5iJAEjU9cpnqaS0+REwzi8GPxFTIhdRKsB2B6j3jc0j8ecWb5TZTDJlXWG3gAAE5gdhTnfvXSGDEBCQF7x1JLMTm20EgR16Q+ZCFWxcVCcrMjNrAUqp17AkT20PenQlZ5CkriZxTks4pluO5t+gKAEJbvLSQOv8AGudzlJ8PfsXbZv3Zf+ucBWC2z6Sco9TGCTGugp+4dGUGPTGsa1LxGGVUNxYhRm00BA7a767U2PFS25FaehXnK/E8ImOum/ZF63lYqXXSEBklDpJgaHaa1v8ANfDHW9ibWAVLuZV8kuRbgyfMUIAJMQRESJ66tvEuXBinFy2Alwo9tp0DK6kQSAYKmInoSO1VdxHkHH4cHPZLKIk2yHA9yFMx1mK3UqkGuhJORNvpexAOJKXGw6Hscit/u5Ajtr23oTctuSWZW9R3IMT/AD0psvX8ThOH4DyGfOL158qAkFQRJcDcE6a6QKj82cy3fLt27js5IznWVAuevX+8pkdxTrdCvUCcQ4JfsqrXLToriVJG4O3w+dQYps4ZzhbuY3JicOlwXb1pWdifTbhVKkRBHX51YHNXh5w66R5f/wDmc6zbHoYDcZZgH+8PvVN6dyijcTfJgGGA6Nv8jv8AeuIJU+kx7HUfWry4fi+FYZDaWwhGoZnXMzEftEgn5UucQ4Nwhij20ZHzNmVQchXoYJ07ad9aBVosHcryzixchWAWSNyY0kSD31qTxbghsBCxHrEhTowG49jpRDjHL5vXlGHtAhpHpO8dx0ND+ZcXfuX4xJbzLahNY0AGgAEAfnRxzlBYsS+TkujFW/LzEM6h7cwrrIzK3SMubXpX0BxTmoWRNsF8w9KsMuUgx1jTTb6VRXJikuqzq0wykTBid9joNaceK4gM7TavkL6RKQgA7er76UmpVcXZGilS1K4I5ivXGdnfUsZLNJk/HNQi0gX1ERH6ynb4mJX/AIgRr1qRj8TlPouFehS5MH5n+JoLe4hB6ofj+49vb+JpCvI0uyGu1i1ZYY+lhB9ifnsfY94P6tNXDsPhGS2lzI73BADkSxXeBpO1VAOLG2ZIkHR1/VZTvHY/mBRPDYoLcW1eYm0SGt3BowB2IPQxp7EVOztkrXfCHXmbw4UKbuEUjLq9sEyB3Tqfdfp2pQs8SxNr+yv3F9pJH0NXZYxQUKytIYAg9wdZqlvE2/5WOuCzCqwDkRoGYSf4/OtFN6sMU3pVyXb5+4gv+1Vvio/KpVvxOxw3W03yI/Oq5PFbvf7VKwHGHV1Yw2UzBGh+NG6FP8qAVfzZYtvxXxH62HQ/BiKkp4tftYY/Jh/CveGYaxi8A1+9ZVbgR4a36Yykxp1qv/0le9KVClL/AJG9rLqWOnivYP4rNwfIH867r4mYI7hx8UqsfOXuK98wdxU7pTL7aRaS89cObdwPip/hW44/w1/9pa+elVTp7Vqba9hU7pHk2F2zLdXiGA6XbX/MP41lVD5C9hWVO7P87L7Z9CxrwxwABtuigboQs+0XVtkfEE/nUgcw3IVGS9bC/rMjQNv2Qy/Mse5PSs4dzXwskeW7WI/3TKo+eV1n6UetcUw1w6YpbntdQN/1FdPrVy4am+Rg8jTD81YdhIuByoJhSCAB31mdNoJqRa4mqnM7gl2gC3mIAbYMNCRp26fTbE8NsXFOZbF2RuTr8gSy/ID5UDPL9gMQ9sqp625Ag9IVkBGnX70ifBp7MlhjXFWmBVvLEiCpIj4SexrRkt2XyMIUjQEyIPb9pfb40GxPKrWrbPh7jEosqrgZQARJgJJhJ0z1HuYm8mbz7azbza2pjYT/AGhUbjYE79OuWrwtVbZLY4W1GWArDaCoVT2lZ0oZf4a3mCHkGSQVysTIEnuJA2B+U0J4Xxa+yrcsZrqOvo/WExJ0UZlYEEZSsyDr0EzDcxFlYubiXFJJQq4QjbVH1DbmVA/D1mlOlNR8SI2HcUjo6uRkV4D5tww01HWQBqO1SrjqUzzqnXcEe1CsfcutZRhklmAg7EHUhgSQDoDNEuFKbi+vLM6rA27a9j1+FMjG6KTKJ504w74q7ZsNdaLrLAuXDBDH0qq+mO2hqDw/w+xl0B3VbKMQA+IYWgSZ0BYDMdOlWvz94fnEKLuC8mzdtkkwvls0zILrEGY/EN+ok1UF/mJzaCZ7rhwpveY0gsjSIkk6dDM6nYGK6tKpqVkSy5jtheQLOHZGN8eYLRuG265luZM2Y2rq+lxC6CJ6GKI4DmfC3ChOKtqgJkkxE9gffvVapxqbhZkGWTFu2cgAYahYnKIgaTt1orwHiXD1uTd4erJ3N+6xGnbQH6UUo6l4iYvgOcSwVs3Ge5irVuy7EpcYkh410il+1xZHJYZwqaZspgjbfYT70y8I5a/pRLTW2weE8sMqIFJLGZkqX33EgVFN7itpMRZu+ccPazWrxS0DbCjQkMF1EayOm8UPZRsA4oj8M4qQzXbZyagafSak+JHCEZrV2yfMLKA+XXUbExXbgFi3kd7Nt7ttJBfy28snr6iNwDWvB8SvmojEqpYZiBOhMUpzdPKQPqLHK917eKUeoEhgNxDZSF07ydKujhXEg+GsuTJe2pP0/jW9nk9GJuppk1/xfzvSinGWw2HtJGYKoZoRyQLqpdGqgiB54WN/SegpFRupaSVjo8LJJNMN8Swlq5M20M9wDSnxnk1G/sx5Z7fq/wDL/CiHFTfZVdA2RgDpImf2o9UDsIOlb8Cwd92LXcgUExkRx8JLHUxvv8aSrrKZtaTw0Vrxfgt2ywVlmTpl2J+FSsTYKpbnZYUn7T2MN+89zTPz1i8mQDTM0T2HWPegHFr1pbIGZczQYWNpmD+6Drr7VpjOUkhDpxi5FmeF9t7loq2YohOX0kqBoxAcaDVtEY5og7Vt4oeHlq9h7l+xbAxCeslZl1A9SkTvGo+EdaieB+Mcm8uyBFka7ywB7TGYH/CPlZ95hT4RsrmSbu7HyCVrE0NP/PvhzcsYi69hZsscygbrm1I+AMx7RSLew7KYYEVoTuZWmi1+V2jgzn+5d/earLzB3qz+VcMX4NkmM6XBJ21JpXHhrdKgpdRj2gx9aRGSTdx0k2lYV84714SKYcZ4d4i2JzIfnXljw5xbrmXIfbNrTNceoGl9BerJ96L3+SMYilmtaL7j7VqvJmMIBFkmROhE0WpdSrPoCsx7msqeOV8Z/wDbXPpWVNS6kyLNbpcI2JB9qtfhvhTYvKRb8y4dPUMwAJ1EEekrGub7muzeE2FGouXbbr0aCMyxInvrtEVpnFQa8Sfpm3qZI1lK90164v6FXWOPYlPw37g+Dt/GjGD8Q8ag/tc3+IKfyn71YY8NMMbL22tIXBzC8rkNoBIEQOuoKtr9glnweUuFN9gWUOuYKqwRI9QzSQSAQADqDEVKlNKGu6a+ftuFCsnLTn2IeE8ZsYg1Ib21iNohpo9wnxZwjKoxFoglcrZSdQAQCTpB0Gke+s1WvMXK2JwNwJibZTMJVhqjjujDRhqPcSJihAFK0IfrZeXIHN2Awy4m3+kWlstfN2yLnmZlDLqpOSAZUb7671K5x5mX0X8LfPmrqpW8hVlaJTL6wQSASraaSIM1QkVvbRtxp77VTj5lJrofVvAEw/EMPbvm0iXYh8hHpeNQGU67yDrQnjHLF/DqWsXyPUCMydJ1DFCvfsKq3w98VLnDrTI2Ga+rMPUHKx+IxGUgnU9RoPamTmfx4tX8I64a3dtX8y5CwQqQD6p1PSRHcihlCMllB7Dh+l3fMVyiZxHqmVMjcrofn8e00s8x8GxBxSrh8Pg7eIuBrpLIpNy2CAdLiMucEgnLEg7dlHh3i5jXKp5Nu48wIGXT3Px67RNHOI+JRRsK+LwV201i4WS5bKkNKFHQPMEFW1A7CkxpRg8DLNx1JYI9ng/FsJcJXhmGnX1paVxB1/b0+lc+JcnpcK4o/o2Et3x/WWbrXPTclgxAUSoOjZZ0+GlNPCPHXAll8zzUEa5kB+6mjljxV4PdkHEqmaQc6uB86Y02DdFUtyG1sPduY6yLdkK48pvMuG2YAdEEaSe/Q15x67cCpiMNexOLw4GVzeW4FRhoUcAlIIIP76tc8N4PjASjYZ5GuVlH2ojwfkq1h1ZLFy4lt9SqsGQnYypkGRofapdkwU/wjn7Evdtm/f8AKtKDICotthAGSAIbpvMVa/BOXMLcC3RaQkidNRB6g9aiYzkXEKvpx3mhSMlvFWLb21idAABEjSRBohhuM37ak4gBWB3th2QiZHcrG29Z+IT04QV04hjG2Taw1zJGVEaBG0Amq14TxGy2JxGFujMqWrTjUjW0vlEaHsyD5Gne1zPZv51RpBARg0rOdgsgHXYmYql+b0OExLC006sQ4mXLO7DPO5UMQehAFLkk9htGVslg4zmSwqWwhKtqIVSdidAB8hUa9zMWUK6lGI2P5HrS9y/xC1fBzMwyAs1rNlgtHrDBS2Ux/wBWusSQs4K27m4qQEEA+o7/AN5/UxjqY9hWdq251Iu6ugNzWA1lmP6uo+VIK3p1IH11++32po5w4mINlDJO/svv8aULlraJ/netXDx8OTBxE/FgZuDcUxWFXzrD3bazDFVbJoJEtqsiRCkaz8qtv/T+zawli7euZnuWw2UZc7EjX0iANeugqlcNnNu4qtK3FkCeo/hE1zxdshbZP6yAfNdCP3fUU2O9hE3i4/2OfmvMfM2Y7dh2obzjgrVy15lsCRvFJ1nERRPDcRLAoToaY480KUr4ZZvL2FjhGFAGrWifqxoY2KNonK+o6N3opcuNa4Lhygllw+g+dVhe4liHzSmYbnUnLHWssoSlJ22DkrwVm79PIcMZxliFYlZ3g7COhpi5SxWKvwbSYZ50YZmBUawSADPw0qpLePvkQFzAGfn70f5R47isLdLouXMNSII0122NTQ4fiYqE5J2ZZPHcRZsXls4iQcueBs3QR8wa4YLH4ZoyOQdzPQdqUuZOdrl4B71oXHUEZgoACntrXHg3iMGIt+QPVC7DSOtBaTu47G9OnKKV1cs4qh1zgT/erKTcRwPFuxZAuVtRB9qyl6p9UA6UrjjyNiNH/tCFfL6jqMwBKfhVvTEj0jQ6TUvnHBhQbgP4hDadB1B9gdd9I7V34bfdwz3RDEkBc6N6Y9IzAwe4j9o1rx3hOaw4UmMoiSTrmLAdTGvyEfCttGs1Ju3Ne3M5talqpaednb9gPywqMCGaXAKqra6EE6TpEgae5rpjLaobMiFyZTlC5reWApSBrAPXUg9DtG4fw1DANs+Ysahl/FA1Bz6CR1HyonxLgT3mtMDmaALmqgCNWIA7knY7k70yrWjK7gn6WA4anUjBKdvcR/Evgr4vC5ZLXMJne2B6syEKTrEmVEj4CqNr60XhNxbjZQMoy5emmkqvuIgbaNvpVLc3eEd9cZc/R8htOc6gmMobcRrADSB7RTFUhhLoFSU5NprmytlWaZeG4GwbRuOZymIABA/xQ2cD4D6zRZPCDiUem1buT2uKD/1ZfzqFxPkvH4SHuYa5bC/rFQ6Qe7rmt99GIoW1LZmiKdN5Q9cjfoN21lu2TdyvkK24FoAAsC8wxBZSJJ1hZAFM3HuQcJd/rLVkXFT/AGU5ZUQxNorGsHVTE9x1p7hHGPKMquRpmNchiYkakb9JG8RTVwrn26rzcJhlRBlJaCEyZlAMfqlvfTpS2rHUpOEvFGXqnsM2F8OrVh3GFXMl4pmzkF7YMuVBIBZSAvUdZJOtL/iTg744YGxRKkXwbSaZfXmOhEgwqv1kSPhTRw3jRxbKqW8RbN1QHbLlt2yZBYMRLQJIG0kTtRbnjGA5LAsi/aYRcW4hZdWAUhogOCSZBkSKFPNyqmUqMWs/I+bcPgi8QdzFd8XwK9bAZlOUiQdRK9wDEiNZFXZxLwkwuIt22w5OHYSBGqsQ25GpB1I09q94dct2rIweOw1xrIGpKsVtCDldbnQETuwZdvarlWaZzZ0XEqLgfKrYq2pssTdzlTbiJWAQytsSTIj+79dsHax1m6ba3L1h1JGXM6kQY2B296vPgPJNmwouYC6HtsRDT6gJkg9/caadKZzwi1iDndNdjoVeRsQ0g/I0Lqzbat6C0upTvKHGONXb4sjGOoVofzQGgdfxCT7a6084xeNDFtbtixdw5jJcukITIEg5ATIM/q7RTLiOUbLqGT+rYahwPUe2ck61phb3qe1fYHy2ENqs6dZ3396wV6telLNrPYJCpetcQ8+3Yu4a0qhhcF625KKAdRJUGTtljrQDxe4Mc9u4FzEyARqIETP2n4fGrct3lZIU+0NB+Rqoed+Oi6LltmzZbjLbt2wBoNMxMFiSBOh+0ipTrSnJD6SbYg8B4s9i6t8QTbLiDsykDMp+ObfpI7U38f5suFbShcgvWVvLHRXGg23qu2BLZVgncgGR3gHrqNSO1WbxLgL3OGYG8RBtIbb9whaV33AET2FbakE1djadRp2RWr2WzlmYAEzJP/z+6pOIw6oinMJcZhvGWSAeu5B3jbSutu2rXR+k6IPU4UAEKBJA/vE+kDQSRuKGYrGG4xJ07LOgA0VR7BQAPYUyKckKlJRN3xKofSZMantPbt8f5OljFNBB16wdq4MAJNeFqcopGeUm2TFup7j6H+FSLDQQZ60HL1Kwt4T0B+k1bRSZ9A8J4e9/AYS3bCljYB9W3zqJZ5Uu2iQ1pRm6iMpjprWcO4vfs8OwtzBql26LCKFbVZ0zAwREfGkDmbxk4neQ2mS3YZHkvaVpESI9TMI1rHOhTrJqW/qbaPFToSxsWBj+TQUyhEGcgSuhzNoD9aG/6vL9ggZQQw3XX8Pt7zVSXObeIPE37plhl92mREDee1F8ZzjxxHKXb+IR1j0soU+rbTL1oY8FTgravmBxHE9v+KK9eY+P4fX2R2KGBqDInTpl61pwnlq2rE3bDoY9L5dm6fekU868ZVSPPuwTros6/KaI8s8Z4hir6W7+KuizM3SMshRrppROhBLEvmZ6eJeHcs3D8M9I9V4abCYnr968qXgcJZZARjLwBkgFxtJjp2rylKnTsbdVQVU4Txk6ripH+O2T16m0DvP1qV/R3HBA/Sjl/wAVo/QeVrSja8Uk/ZYk/wA9RUtvEsEAKjkxrprOnXN8dT7fLa8bmW6GCzwbjIOl1ANjIw3v08vt+/2rvZw3HUGl22B7Cydp/wDb9z9aUL3iugMKjadxBn4ByPufyrxvF1ZEI0ddOv8Az/nU0+RV0NPGuL8cw1lrzvbYWxmMKn3Cgd/zpp4dihj8GmMss2dhJDhDDL6WQkARqIzdN4O1VViPFi26sptOQdBPUe/r7UIwXPFqzbyWlvDUsPUgHqMx8Br9amjyJqzdMvHFY64LAu4Ii4xCOqXQPXbcgEDKVIcExExqO4qJZ5k4rGuCtfNnj7Kf31V58YFgxhMuhgJchZYqTIyyNUH4SKkjxpkCbb++o+xn8qKz5F3vux24dwvC8UGJS9Ys4fEI5S55YOYEgEOpDAT3BU66GZoHwXw7w4xeKwoxOJsXbWQjJdVRdtuPS4i2Do0qV1gxqZ0XsF4pWbOJfEDD3SbiKpVnG6kEMCAD0jruDoRXn+tq3+lJif0e55iWjaPrX1D0EE6aQyA/M1ORSWcsen8HMMSB+l4pi2nqdT8N7ZqDiPDgYHEWzZtX8TlAcN5yCCCdx5B7bz9KX7njUCcww2UzIOdZBmdPT0/Ktcf43XLsxhkU7TnfbsIoWm1sS6T3LS5W4mb7PhrllsPcw6qfLczmS4CAwIVZ1BB+WutR7fEcYnoGDLBSwBNxSYnUglBoex7e1VLw/wAUb6XhfSzbDqptEFrhBQkESM2sFQRtBpq5e4/xLiF0i1aw9qQWd2FyB9CTMn6z2NBKMXhoinm1xy4div0nBtdsgo9tyrWFVLZDK2xIEHQhgSNZ+NR7/Ml95S7YuKBILW7iZ9hDR6UJ9XtsKUuLWOP4SzfvCzYyE5roQBmhBlzhQdQANesaxvFet4jY6dHRZ7W1/nrRKCthA3XM+jsCS2GdsK2dzuHlWDbww1AaD8NR0oL/AKZYhIW7gyxB19SEyOvSDVeeGniXfs3riYlHu+blKhFCwwmSdhGX91dvFDj+NF39Iw6lMM6qC0K0PsZ0zJOg19+9DKEHaJSaGni/iFa8q6FwzW7zIwRyEgEiJJUzsSZjpVSX72VIc/j1boTMEBup0g5dhoDJmtOHcwXbpi62aGWNANDIP5H5Vw42xDL3gR8SJP8A1EmlKkoSsjTBpQbI+Cwpe8qIILuqrvOpq3ecMXcW5hMKj+XaZTmeYmAob1QYHpYkxtPY1WHKeHnFWBBMvsOphqtTxGwl39DDSxW2BmhRkUKAu/XWFGnzplXoVS6sqHi17LmtgAZiGbvpJAk6x6pOupCk7ChypWztJJ71o5nQfOnxjZWM85apNnNjJ9hXjNWzACuL3KMAysrUGvahB+8JeJhMS1hnUJfUwryF8xdRqNpTOPfQdqt7A8uYdFuXsuHdSD5g3Ugb7yJ0r5qwl1kYMpiNZq0MHwV8bYw5w+Jyp5S/pAt3P9qw1DID6djMx1rn8VCjF9pUX6/saKMHUdo7ltNbwsW5t2gE9SSEEHuvb5UI5t4aly2MWjWw1pdSfUHTtoe50+JqvOIeGfEnIy44tbC+jMzSP7p9veuXDvCvirJlvYzyk6KHdh320A1rnw4jgUtTmvn+g6dObdrfNDZh+U7boLgu21FwZhPvrpr0rxuVLaW2urdRiJU5T0GhnWgd3wkxZtKo4gxK7IZyx7QZH0oGfC3imU+Xf0LQVNxh8T2NFDiuBltP9UB2EllLbzDmG5lVVAhdO8zWUu3PDDHqYJDR1DmD9RWUfbcE89ovcffiOhXamNq7HF3Dpnb61yAr2K7bSZzT3JFbJhmYSBWjGpvC8FiL3os2nuf4EZv8oNSTaV0HBRb8RpgcKCf6waaaHSR8a74rhOua0SU99CPnsaY28NeKtbzfoVzKNT+HN8kLZz8hRThPh1xRwqHCsLf63mFE22BDMD9BWWdSS8SfwN9OFFrRL35/4ImD4PdvPktI1xt4UTp79qsrlvw+wyWUxDuxv24ZluZQgb9kqVzSDpM7jbpTdy54W38NeNwNZtq6gMq5yQR1GgG1F28K8M5dr1y4z3GzFkZlAiAAqSV2G5BJknTphrVq1R6VhfM0UlwtF6m7u/IEcY4PYxuHVLwZwGBlfxAjT0nUieumxoTieRuFgeT5ABcel8zi4DtMs289CI02NOfE+XLWEtBrGYtIVAzMSWbYSTEadRpUCbjelolxGVZYxr6gRo0QdDG3tXN+9ovSpP4PBujGhWvO1154YuYbwo4eiklL10rp+PrppCAd65Y3wswLKsG9ZLmFzMrAsdMpBUMsN1+xpoWxatuCbzFlVgQBBuLoC25OYd9ZgbVtbxGUuCjDEdFMZT+ywB0GYCdDA1o1Xrb6n7gd0pPCj8rfry8/huVLzH4a4rh75nAuWW0F5Aco9nBAKn7HoegsLwqxrZcjEBesD1QBtpuNZn3pwwF3zPNtYlkuW2GXIASI6ydxGwPcT2pVucE/o6+62ZNo/wBZbOhMN6WXaCQ0adnHy6Uq3aQVRfE4ValKjKzLKtXl1MwIBjoB8dqrLmfwewjh7llWt6lvQdUnWMh0KjpEafWnzhvEmdBIBkakaCfjP7qnI0EAKJI06addu1aIzvFWF6WyqeG8AsWtVJlY1J0YRGo/h96KYnCi8GtNbz27qQxBGUTt1EbdB0NTuZcEmHcsFQLcPqAUEyZO28HU/WgtniSW1JXQIAYVtGnpJIM+1Zsp2AatgQueuX7PD3RLeYm4heSZC6lY9+46juaW7vEM6qGVSy7PqGj370zeIvMSYk2kVYZMxY6TDQApMkH8JPzFJGeNK301qimwlJrAY4TjfKv2bgOqOrfQ/wAKtbxq40FwOGsqY/SGDkf3Laqf87J/y1Si4juJojxrmW5ihYF0z+j2haX3UMxmO8ED/hFNtm5NWLECf57VozdBoO/WtPMPwrRmogDxgO9cya9rwmoQ1DVuK5mt2WKsh7NNXhxxFLONXzDFt1ZW1gHqs/8AEPvSqK62Hgg0mvSVWnKm+asMpzdOSkuR9HjjeFuKQl5QANPUOlELCeYqnPmU6gqa+c7XHcRbY5GAG40Gxon/AKYcSWyqA+iSQQDOpnp01rzj+waUX+NnThxE5JtR/cvexggucsWkEmZ6VBfmPDKRF6Qx9W/aqX/1gcTsW2TPCuZJIk7RvOlCV5qxbf7T7Cmf+BReVJ/L+BcuKqatLWS9H5ywQJBuiR8a9r5/ucbvyZfWvaJfYFL88vl/APfZdC1uCcu8MtkC5h0uM3RySB+ET6iJ1J10Gn0acHyLwTEAEYe0CxgKGuIZ9gtyDtuJFKOKxwe0CYGQhh+EZgfxTpKn5Hf51DwnGihHpA10ZTHr3GwJkR10+pNb9OrN37sypKxavD/DHhlg5kwluehfNc+1wsKL5hb9K5QF0hdAPkNBQS3zQ7ouT1F4XQSQexH7ql4S2Lyxd8y2d4PpbrvI/nvWGv4rab/ENw0q7CD8YRAcx2+FcbvMdvKDMSfnPYDr+WlR8VynhmUgvdExqt1g3yg9a1bljAqINpSYjNncNHuc09e9Vaqo2k1b3B+B1xfMiKF1LZpOUfikR0G38KzhfELl0l0Uka7+kE9gW/eBUfBnBYSTYyr1IBk7xrOu/c9a1xXOqLtHf5d6W3lapbdC88j3ivB8TfWXAADB8lq568wkABmWI1mCNT8IKpj8SmHLszO14aDMSJk5cmUQnUiQoPXTWpn+sa15uQXAWjSD6ZPQHZjHSdPjsExXM917pa3bY2bon5tAYENClW3031GoFE4uVrJnX4Kq4xtK1vb4MNXU9SZVAuJLi6JEJ6vQZJ0gnc7wa64nFmyA3nqxkJJUg5HYb+o7SDHXuKC4DCXbyC1cs3ChnLmzBokBfUq6jX9obCdzQjF8Utqz2jh7lxlJVpAgEBRozFtMy5hp8BBoo8PVfL69zTLiKK3lf5/tgbeFBLpYKroywDcBK51WQGVXlTmyz+c0fxmFS9YFoM0gStx/2p3LRGuxA6e4FVg3EsS8ZUS2AWygsxgMZgBSBGw26VG4ljcSiq5vNcW26u9pfQrKDLLCQTI0+ZrTR4VxebZMHFcTCr1Y8YLmgWUPmf1ZSQZMH0mCAp0JBEekETJG9cLXiDdxGdkSbIOTNmhlYdDEAEyO+9CeaU4et3zrQthHUGWzqJE7Z/xSIMjSlTD892cL+kpay3ExBVioVvS6yCyEsApIy66/h2p8eHelpNnNm9X4mG+Y8bcv25HnBgQ3mOwQgCAYVSQdAd6zlDgNrEWbxxDXWZLjB1NxshghgYHpMqQaSMXz1dbREVQereo/fSh13jWKf0ea8P8AqocoJgDULEmABWmNLSrIDVFbEvmtrX6VfWwoSytwoijsnpknrJBPzoGzR0qXfYzqZ6ba1DuGtCFvc7JaY+wrxlho9q7EDoa4XFObQzIFQhjk1yIrrkNeZaso55a8NbGtahD22vXtW51rFTSsIiqIaEQYIIPvXoam7nPgZ8jDYlATNlFubQMqqqt85C/Id6EYTkrH3UFxMJfZCJDC28Edxpr8pqRkmrltNOxFwlxWIVgdYAIjST7kCnngeESxcuI2IAWPS+hDfI1X9/CXLTZXtsjfsurKfoYP2pm4Thrl2wHXC3LoWQSrD9XsN9iOlZq9NSW50OD42XDy2uvn9etw3xfkxryeY19IMGANO071D/1e2wxy3ZgHbXWovD+eRhlYeS4nVQw7fHpNHuU/GPJi1/SEVbDAqxy6qdw2nuIPx9qVGjVWFLBun9o8PJ6pU7v1/oE2eVVUQchI3kGayrQbxY4OdTdXX/22/wC2vavsJfmfsGvtOmlbsl7/ANFYYnNcNxs7BgsONFVmSTAPUx1079q04A5xGLtWwsKxGYD9hYkyT0APzI30oFexl26SVDQdI10AAEaQNtK64PC4ldUlJ6iAfqBP3o+zdrHCRZWA5hTBYu5+HIBqw9XeRKrCmIBUfnA6cX8YVuOLdm07DT1Def7q7mdth850VPDviEY17GKUXQ65kL+ogoJ9LNJEqT8xTrxS/bwtxzaURdUMSFdh6SAZCnKB61MlTqSO1ZpUVDw5Y9S1A65znivNRUw90sykxcPlkiCZCkSRAOvtpQHmHmHiVtmtXfQx/wB1uNtAZYbZTm7GQaI3eZX8y1DhmF62co8qDDDT0gHr+sK687YiySDbe0uRchCNvDHYHUD1dYELR0+HglmK/UFu4lW8ViyDDuB8YPzjf4mTXq8LuOZe4STuSzEn5k1zucctDdp+Gv2AI+9Rb3NsfgT6x+45vyrTGnbZWAvFBhuBLlIDsSyldPfv7baU2eEnHWAxNm4MxtlbiMR6wHkFSd9Co06S1Vqea8Q2YBgggkZR210Jk9/qa68JxePvuVwxuFiIbyvSSoJPqaQYBY7milFqLuwoNOSwXbf50UG2105VJGZnIHpPUZisxM6SdBSNzDzjg/Od1ul85zRaUwD1EnT/AMRUPhfhLir4DX2W13ZznJk6/gYg/MimvAeCeFXW4xun/Eyr9Fg/9RrO6sF1foaHQl5IQcR4gAf2OHH+K6xb/pWB++g/EeccZe0a5lB/VtqqDv8AqiT8zVs4/wAH8IT6bF1Rv/U3SR2iLmY+81xt+FmDANs2MUZ1kuoP/NkA+VV3unHk/YHulWWzXuikTmZtTqerHX5k1scK8E5TC7mDH1q1P9SDEmb62gHME+tik+mQAAGjeDFOPC+R8FYtlDmuhlyuGMKw9wNfvTJ8UlsIjw829ih+A8Fu4m8LdtHZuyqSR7mNAPcwKfuaeA/0fh1tC2Q19QGusUacurIuUehpgkkmRtGtWlhntWEyWbaWkH6qKFH0A1PuaC8zC3irD2bh0bUHqrDZh7g/aR1rPLiVKab2NC4PG+Sg7tuD/P5/xrgzSR8am8Xwr2bjW30I6jYjuO4qNhLBaT0HX3O1dJNNXMDTTsySK4Xfxn+dTrXRXmO5rjdjMde1QhhrSK2BHY16T7CrKNIrWvTPWsioQ7thX8sXApybExoCOn0IPzrhm0qSmIbyygYgHWJ0Pyrjaw7MQACWYwANyToAPnQrzIW1wO+xNgQCqYdTDCVk5YkHTpPypgxXH76ifNaffKR9CIqDw/CeTZQN+IIob4qoEfLWhPFcbJgVx6lRuXhZ3KVJRj4kTeIcVXiFs4fEoCQJW4uhEMoOh/CYMyuhgiO4TkKx5Np2bMLlu8VZROaISBG0EkmfhUjhNyytyXaDsT2B32E66UZvcUwrBgsqCV12JC+42/hRVav3em5jq0XJ3gg1iCl223mYZDbP4VuZZPwBqvOYeUMLbvF2U2FIB8sGRPWP4Uz4nFYW4yj1ELrpdMT3gmoXFcCuJRhbYDaQWBO+kE7aUijKWpJNlUb0pqU43QgYx7AchAcvTT2rKb7PLbqoXNb07ss1ldG31c6XeqT/AM/sEriNNIjuAT/lBqFf4wi6Fo+n/k/alO7jbjCGdiB0JMfSuNbFA4WsZcPzIlq/bvKCzWySBrBkFdTpprW3FOfL14rKIAsxp3id5P6o60sxR7lvlc4pwuaCxAAEE6+1DNQj4pEi5PCB1/jV5/xXD/P3qIWJ3k1bWJ/+njEZQbeLtM0aqyuonsGGafjAqVwD/wCn5wc2MxAA/YsCT/zuIHyU0PbU0rorTJsqCzh53mvDhmgmNBX1Dw7w64XZTIMJafubozuf+JpP0gUOu+HOFzNbw2hGpS7DpB+Kkxrpv+dIlxdsoYoLmijLHA0C22/GxZfTIhh1HtprNWdwzhC+YjKEw5CQYCf1gJBADI2UZcsTBPq20psueFOCItkW/JupqHtRBPWVIKx7CKA8b5IvC8XxN1jbAy2zYZk338wGSGMADUj3kxXPrzlLL2V7/wCHb4SrReIYZ5xO9fQtqSYkhWZbKINAJ0LN7fYxNRMLxbE2IJYkdjP2zax8a58Qe8tpktWjetowk+YouECC0A6s4ExoCZB9qj4O673C2ItNbV5yIwYfIEbmOn76Rr8OtGx0tT08w3/pzeOkfQVtd5suddPjQtfIBRnYotz8IBAjTqTJB7ggRHvUl2wtsSyBtdDck5g2gM6DL7gRodZq3X63ELhZcjf/AEhnVn+9a3OZ0GimfhS3e4w6u4FtQc7ekBfSp2J6KMr5t4EV14ZzpcVrVm7f8pGuZM1hT6M5IlmYxmltYkAHQiKdTpynlITxLVBLN30J2I5kZvwqx+AJ/dQnFcXdiRPq2yrq3z6D5mfan3D2sPhnUEBnZod7jEluo0JIjbQ9qrzm7mCxZxF0Wir5mJi3BGvcitkKEfU58uJl6A3ivDTeTK5VSGzAnUjowJkASI6fqipXFOBPYwhyWj5eXcQSOud5117/AAHalS5xS9iXVMwRWI7hR7sdTFOPHOKZcE9s3PNZ8qyFgCCGOvWQvt8Kc/C1ExyqXYiqtcX/ABGu1RyfUa1CzY1qxNYRXlWUeZa3VFAlifYDf/wK8G+tFeXOXbmOvFEIUKpd3acqqPhuSdAOvyNU2krsKMXJ2RxwPDRcEhjpuI2+dE+C8UGGuC6La3GA9OefTPUQRrGk+5ry5w0YbEvYe40KRlZfTmDAMDEmJBHehvmafb6aflQYmvILMH5oacRz7db/AGaD4Zv41AHMrzORSfn/ABoKLlZcv+nSl9hBchr4io+ZLwfGri3h5h81W0hwIn2jb/zU3iHEQYKqE7gExWcJwNi5ZV7syJ29iYqDlDJI/mNKJwi+QKnJczqeKMNvzrX+lJ3QH5v+Rob+lTWwxAFWqcY7IqVWUsNk88QX/dL/ANf/AHVlQP0ke9ZRWF3OH9GkydiPp9fnRblXlf8ASb622G5A3+8j2pmweBsokoM+bRlYS0dR1gHSh/LfGBhcWpOxBj4T++DWV1pSi7EhbUrjnxrwPwq2xcsXbkpBdWIIZdMxUwCpAkwSZinjgVjDYa2qWrVtAIAhVn4kxJPuaW7XHjdttZs3BnvKUTPOrEH1EbwJkx2iidjlDG+RAxFlmA0lHAPxMkj6Vyq1SpUsk9jU0ovA0vxJFuBcwBImKlpjBqZEd6QOA8oOLhfGXrgvCBlR18uBJGUFNeuv7ogEOPXb2FQ3EUXrQ/EQQHWP2l2I9xt261am1LBNw7xPiIaAphpEEGB2M76fWuljEKhIZpZoJYEAx006baCl7gHHVdWLrlZzl6t6e3tr+XapqcvYhgzl1QkyFIH+dT9NNKty1K6yG0rZO45ka3edLmoABU6fhYA9P50qYcamKRly+lhBkA9RuDppE61Ds8u4eC96zbulvxMYaY/LTppWW+N2MOpVFS2qjUTAEa/IR1oLSW7x0ASad0DsT4eKlq4MPcKsczIGUZAx1j06gZvjE7GIpG4xxG4rXLd1WW5b/GrHSBBlTqpgagjoT8KacT4q4cA5XDxtlMz9Pziq2xfMd3HXHxGVUz6a+ogKMoHqkTAmQOvSmwoa82t5nS4fjZrE89Ngx/TvlJqSx9QBBESYYESdYP7Mn6VFPHMRfi1bXNqVEaDK36pE6jSdSN9q78ocrjF3mDFiFANxzvrsBM69dZ0+Iph4phn81Rh7ThLSkWsohdPxMXgyWPz9o1pqp04Pq/MOdepUwsLy+v4Fi9y7cV8t8MzxmCD8MdxGhGm4/ZNTW5a85ChIVD1XWD7H9ZvhPvFMfBcFcvWw19GiT6WzFZ01KxJPx0+O9SOK3TZUMi5pIUnMsQTGuaGQfbpvEqnxk7WgrP62IuBip2nK/p+7NcReVDIuJauNChiMz9tSD6fgN+tVvzpwfA2GFuznOI8wtdJIywwJjKPSmpEAGY3nSrA4pZW5aCPad3lcpCxDAT6WGraTpJmoLcIsYsFf0RUvKwzvDeYIMKNJdiVAEGR8N6VQq6Jam2HxdFOi9KWPr6uVZicEEWV6kSelMJ5Vu3cMAhZnkEZioUgA6BRsYI1PaDFM2M5GwqXfIN92N1CcltVzKdpghiQD030onwXl5bWKtrcvhMsBbQBGZypUEZtQJ1yxJOk99y4lTaUXzPOJO5UGL4VetmHtOsf3SR8iJH3oZOpr6is8tAGYB/k/z86G8Q5OsXD6rQmdwB+zW9TfNDXTXU+cpolgOGP5ZxDW81lXCsZ2MjQxtIka1dT+HmG9Oa0rCFn0wdzP2ArmeWrFi3iLdu0Ml220gN6mKlnCwVgaoBM9tKtywSMLMqRnwfQH5oP++mrhHEsPa4a6WWVbmIvi0ABD65BmIk6AMY+fejjct4RWyrhFZoVvUwb9aIjKNZ3BG1TcFyhZkMcIgI1Globd9v5FVUamtIdK9OWorzxEtKcUGXbIB/yEgfaKX7w1b2Y/fX86dueeHTZW6FyKWJAZ1Z51BESTAyDvt70FwPLiPbW7exmHw4uiVV/Ma56YWSqIYBO2vSpSxFJlVvFNtAANXO49M9zlbDdOJ4X5piR//I1xu8qWDJXiOFIHRhfVzA/Z8sj7/SmXQrSzryXaS/be034lOYHrB/8ANDMThzYvXLR2DEj4NqP59qJcP4cuEurct4vD3lY5CqM4uQRuUZQAJHQncV7iuG/pl1mF/D2SoAPn3BbneMsgzHXtIoeYVsCpcEMR2NZmpjuclXHOZcTgm2/9TbUzAnRoO+k9YrT/AEFxB/C+GbQf+osgz1EMwMjb+NFqQGli/mrKPjkXFd7P/wC619PxV5U1LqTQzlY4k59QPUAD49aI8P5Xa+VN5woQ6Kn4jJE67L/MVlZWWo9OwMcjJwDhVjDXGvWmOgOjyY00EwDT5huamCRMdNAaysrl8UrJyvkfTdnYA43jdwXCbau9tFgtKfi1JEMwOgI9tai8F5ju4t2tgk2jKtm0MNIIGsjQxP8A81lZQQgtLlzwN1NyG3F8t4VAuW2ysIIyuwA9ypJDbbV6ebxlEzHWJrKypPw2aDfIR+YvFYqRawY0GZXLjQ/qwoiRGvqP0pOx3GMRiSfMuHK0So0XTYdz868rK6sKMIpWQlNvc2w1kAgRJ6dpqbyry1du4l7AAVdLmYt6VDew1OsaCNu2tZWVKktMW0aaa1SXxLEOMw3DsLfVMx8tWYsQJdh1OUACSAIA0A+dQLnE7NywtzDLkKgQDPlkGNCp1G/T20Ne1lchtyhre97HcpxUJaY9E/2JHEOIBUt2s8FvSGyfrbkaHUb7x0qHhMctx2UKpuWlIA1gtoJIJK6g+++s7jysoIRTV/IZJ6VjqzhjsTcV0YO1u3/ZFZzMlyWkbwwDhdR0I7GiXCcWQyXEs5BmK3XBElxC6mSSJYd9tNKysopLANlKNnzx7jM3EDmYCyc8BnyFJZY/WJInSOv8KS+er6XMFdu2rQjTLe2Yf1irAH4gcwI00ETNZWUVBfeJ+aPKzWWhfwHjxxG239ati8vUFChPvKmJ+VRx44Y7zHYW7BVnLBWVzAOy5g42AAmKysr0dkK1MLYfx8eP6zBqfdLrL9mRv30e4PzuOIWcRdFk2/JtvKlg2b+rd98ojQEbda8rKGaVg4SbYFw3iRhmDXmt3bKSLQU3LjrmMPmhHUgwCIAiOo2oJxjncXT/AFOOFgTPotYifgS91/tFeVlXGCI5sDcd4iz3Lg88uumVWBzaqDMx7k6nrUHHt/Yf/hH+ZqysoUtiN7nBnrbFsVdo9x9ayso4/iQHIjYjRzUjFX8zRMMPofpsaysq2skOWNEN8h+4Vrij6vkv+UVlZQohtc6fBf3CsrKyqCP/2Q==">
            <a:extLst>
              <a:ext uri="{FF2B5EF4-FFF2-40B4-BE49-F238E27FC236}">
                <a16:creationId xmlns:a16="http://schemas.microsoft.com/office/drawing/2014/main" id="{C5F01727-68EB-43A0-839B-87E65C937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4" name="Picture 8">
            <a:extLst>
              <a:ext uri="{FF2B5EF4-FFF2-40B4-BE49-F238E27FC236}">
                <a16:creationId xmlns:a16="http://schemas.microsoft.com/office/drawing/2014/main" id="{CF7BD75D-F147-4CD2-BAF7-A83677BE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43354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4.bp.blogspot.com/-YW0f-xE5Eso/UaGaxnvDGBI/AAAAAAAAUUo/mSm7Yp9eLYk/s1600/16668304-consumer-market-guide.jpg">
            <a:hlinkClick r:id="rId2"/>
            <a:extLst>
              <a:ext uri="{FF2B5EF4-FFF2-40B4-BE49-F238E27FC236}">
                <a16:creationId xmlns:a16="http://schemas.microsoft.com/office/drawing/2014/main" id="{76EC786B-B3F6-4A11-8104-78CBDA22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59213"/>
            <a:ext cx="369728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03EA717C-C633-4B43-A9FE-A53F0811C9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125" y="10668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Consumer Versus Industrial Markets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0EC1FEF-7BA4-4EC3-BD46-713EBAF836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905000"/>
            <a:ext cx="77724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 b="1">
                <a:solidFill>
                  <a:srgbClr val="CA0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 market:  </a:t>
            </a: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consumers who purchase goods and services for personal use</a:t>
            </a: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endParaRPr lang="en-US" altLang="en-US" sz="2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Consumers want products and services that: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 money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life easier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appearance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status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personal satisfaction</a:t>
            </a: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endParaRPr lang="en-US" altLang="en-US" sz="2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endParaRPr lang="en-US" altLang="en-US" sz="2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7" name="Text Box 9">
            <a:extLst>
              <a:ext uri="{FF2B5EF4-FFF2-40B4-BE49-F238E27FC236}">
                <a16:creationId xmlns:a16="http://schemas.microsoft.com/office/drawing/2014/main" id="{016C5951-B416-41BF-8AF6-161AB01A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5CE05EB-B0BE-4396-A612-3E89F4117E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125" y="10668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Consumer Versus Industrial Markets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FBF5682-1610-4F5C-870A-F734C70656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828800"/>
            <a:ext cx="7772400" cy="2286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  <a:defRPr/>
            </a:pP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industrial market: 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businesses that buy products, often in large quantities, to use in their operations; 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l" eaLnBrk="1" hangingPunct="1"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Businesses want products and services that:</a:t>
            </a:r>
          </a:p>
          <a:p>
            <a:pPr marL="285750" indent="-285750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Improve productivity</a:t>
            </a:r>
          </a:p>
          <a:p>
            <a:pPr marL="285750" indent="-285750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Improve efficiency</a:t>
            </a:r>
          </a:p>
          <a:p>
            <a:pPr marL="285750" indent="-285750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Increase sales</a:t>
            </a:r>
          </a:p>
          <a:p>
            <a:pPr marL="285750" indent="-285750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Decrease expenses </a:t>
            </a:r>
          </a:p>
        </p:txBody>
      </p:sp>
      <p:pic>
        <p:nvPicPr>
          <p:cNvPr id="9220" name="Picture 6" descr="http://sevco.fwwebb.com/_build/images/kentrol/markets-industrial.jpg">
            <a:extLst>
              <a:ext uri="{FF2B5EF4-FFF2-40B4-BE49-F238E27FC236}">
                <a16:creationId xmlns:a16="http://schemas.microsoft.com/office/drawing/2014/main" id="{4A6C5B73-CAFE-4435-ACC0-A9407208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191000"/>
            <a:ext cx="378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1">
            <a:extLst>
              <a:ext uri="{FF2B5EF4-FFF2-40B4-BE49-F238E27FC236}">
                <a16:creationId xmlns:a16="http://schemas.microsoft.com/office/drawing/2014/main" id="{5C01F44D-D37B-4EEF-9121-7493A5D092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49600" y="2689225"/>
            <a:ext cx="317500" cy="198438"/>
          </a:xfrm>
          <a:custGeom>
            <a:avLst/>
            <a:gdLst/>
            <a:ahLst/>
            <a:cxnLst/>
            <a:rect l="0" t="0" r="0" b="0"/>
            <a:pathLst>
              <a:path w="318128" h="198121">
                <a:moveTo>
                  <a:pt x="36187" y="0"/>
                </a:moveTo>
                <a:lnTo>
                  <a:pt x="36187" y="0"/>
                </a:lnTo>
                <a:lnTo>
                  <a:pt x="21846" y="16034"/>
                </a:lnTo>
                <a:lnTo>
                  <a:pt x="11242" y="37959"/>
                </a:lnTo>
                <a:lnTo>
                  <a:pt x="4542" y="68552"/>
                </a:lnTo>
                <a:lnTo>
                  <a:pt x="0" y="95947"/>
                </a:lnTo>
                <a:lnTo>
                  <a:pt x="912" y="128618"/>
                </a:lnTo>
                <a:lnTo>
                  <a:pt x="6544" y="152973"/>
                </a:lnTo>
                <a:lnTo>
                  <a:pt x="11159" y="161121"/>
                </a:lnTo>
                <a:lnTo>
                  <a:pt x="16032" y="164743"/>
                </a:lnTo>
                <a:lnTo>
                  <a:pt x="27581" y="166782"/>
                </a:lnTo>
                <a:lnTo>
                  <a:pt x="41728" y="163340"/>
                </a:lnTo>
                <a:lnTo>
                  <a:pt x="75832" y="139100"/>
                </a:lnTo>
                <a:lnTo>
                  <a:pt x="113874" y="104105"/>
                </a:lnTo>
                <a:lnTo>
                  <a:pt x="141068" y="68578"/>
                </a:lnTo>
                <a:lnTo>
                  <a:pt x="154484" y="43180"/>
                </a:lnTo>
                <a:lnTo>
                  <a:pt x="156497" y="33020"/>
                </a:lnTo>
                <a:lnTo>
                  <a:pt x="155133" y="25118"/>
                </a:lnTo>
                <a:lnTo>
                  <a:pt x="153584" y="21825"/>
                </a:lnTo>
                <a:lnTo>
                  <a:pt x="151705" y="19630"/>
                </a:lnTo>
                <a:lnTo>
                  <a:pt x="136108" y="11773"/>
                </a:lnTo>
                <a:lnTo>
                  <a:pt x="126881" y="11723"/>
                </a:lnTo>
                <a:lnTo>
                  <a:pt x="92023" y="19079"/>
                </a:lnTo>
                <a:lnTo>
                  <a:pt x="68919" y="24620"/>
                </a:lnTo>
                <a:lnTo>
                  <a:pt x="59625" y="30137"/>
                </a:lnTo>
                <a:lnTo>
                  <a:pt x="59218" y="34423"/>
                </a:lnTo>
                <a:lnTo>
                  <a:pt x="60007" y="35649"/>
                </a:lnTo>
                <a:lnTo>
                  <a:pt x="61381" y="36466"/>
                </a:lnTo>
                <a:lnTo>
                  <a:pt x="67358" y="37616"/>
                </a:lnTo>
                <a:lnTo>
                  <a:pt x="76963" y="38004"/>
                </a:lnTo>
                <a:lnTo>
                  <a:pt x="113291" y="31530"/>
                </a:lnTo>
                <a:lnTo>
                  <a:pt x="148282" y="25451"/>
                </a:lnTo>
                <a:lnTo>
                  <a:pt x="180531" y="21114"/>
                </a:lnTo>
                <a:lnTo>
                  <a:pt x="196014" y="18697"/>
                </a:lnTo>
                <a:lnTo>
                  <a:pt x="219856" y="22944"/>
                </a:lnTo>
                <a:lnTo>
                  <a:pt x="253309" y="39120"/>
                </a:lnTo>
                <a:lnTo>
                  <a:pt x="271264" y="55900"/>
                </a:lnTo>
                <a:lnTo>
                  <a:pt x="296810" y="91777"/>
                </a:lnTo>
                <a:lnTo>
                  <a:pt x="312581" y="129584"/>
                </a:lnTo>
                <a:lnTo>
                  <a:pt x="317397" y="167646"/>
                </a:lnTo>
                <a:lnTo>
                  <a:pt x="318127" y="1981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22" name="SMARTInkShape-Group2">
            <a:extLst>
              <a:ext uri="{FF2B5EF4-FFF2-40B4-BE49-F238E27FC236}">
                <a16:creationId xmlns:a16="http://schemas.microsoft.com/office/drawing/2014/main" id="{74815104-9832-4E52-B6E2-158443852DD7}"/>
              </a:ext>
            </a:extLst>
          </p:cNvPr>
          <p:cNvGrpSpPr>
            <a:grpSpLocks/>
          </p:cNvGrpSpPr>
          <p:nvPr/>
        </p:nvGrpSpPr>
        <p:grpSpPr bwMode="auto">
          <a:xfrm>
            <a:off x="3802063" y="2532063"/>
            <a:ext cx="1150937" cy="384175"/>
            <a:chOff x="3802380" y="2531481"/>
            <a:chExt cx="1150621" cy="385405"/>
          </a:xfrm>
        </p:grpSpPr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id="{E0B97A41-6189-4528-8BAE-7EA023DA66F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802380" y="2743294"/>
              <a:ext cx="68243" cy="173592"/>
            </a:xfrm>
            <a:custGeom>
              <a:avLst/>
              <a:gdLst/>
              <a:ahLst/>
              <a:cxnLst/>
              <a:rect l="0" t="0" r="0" b="0"/>
              <a:pathLst>
                <a:path w="68581" h="173686">
                  <a:moveTo>
                    <a:pt x="0" y="0"/>
                  </a:moveTo>
                  <a:lnTo>
                    <a:pt x="0" y="0"/>
                  </a:lnTo>
                  <a:lnTo>
                    <a:pt x="0" y="4045"/>
                  </a:lnTo>
                  <a:lnTo>
                    <a:pt x="2258" y="8289"/>
                  </a:lnTo>
                  <a:lnTo>
                    <a:pt x="4045" y="10606"/>
                  </a:lnTo>
                  <a:lnTo>
                    <a:pt x="6031" y="17696"/>
                  </a:lnTo>
                  <a:lnTo>
                    <a:pt x="9407" y="31208"/>
                  </a:lnTo>
                  <a:lnTo>
                    <a:pt x="12648" y="41810"/>
                  </a:lnTo>
                  <a:lnTo>
                    <a:pt x="18944" y="76689"/>
                  </a:lnTo>
                  <a:lnTo>
                    <a:pt x="22345" y="112107"/>
                  </a:lnTo>
                  <a:lnTo>
                    <a:pt x="22815" y="148361"/>
                  </a:lnTo>
                  <a:lnTo>
                    <a:pt x="22859" y="173685"/>
                  </a:lnTo>
                  <a:lnTo>
                    <a:pt x="22013" y="173363"/>
                  </a:lnTo>
                  <a:lnTo>
                    <a:pt x="18815" y="170748"/>
                  </a:lnTo>
                  <a:lnTo>
                    <a:pt x="16829" y="166763"/>
                  </a:lnTo>
                  <a:lnTo>
                    <a:pt x="15333" y="145763"/>
                  </a:lnTo>
                  <a:lnTo>
                    <a:pt x="16105" y="121456"/>
                  </a:lnTo>
                  <a:lnTo>
                    <a:pt x="28239" y="83845"/>
                  </a:lnTo>
                  <a:lnTo>
                    <a:pt x="48443" y="46635"/>
                  </a:lnTo>
                  <a:lnTo>
                    <a:pt x="68580" y="1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SMARTInkShape-3">
              <a:extLst>
                <a:ext uri="{FF2B5EF4-FFF2-40B4-BE49-F238E27FC236}">
                  <a16:creationId xmlns:a16="http://schemas.microsoft.com/office/drawing/2014/main" id="{10A1E078-36E9-4DBB-9740-DAA3B32211A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916649" y="2736924"/>
              <a:ext cx="163467" cy="135370"/>
            </a:xfrm>
            <a:custGeom>
              <a:avLst/>
              <a:gdLst/>
              <a:ahLst/>
              <a:cxnLst/>
              <a:rect l="0" t="0" r="0" b="0"/>
              <a:pathLst>
                <a:path w="163089" h="136582">
                  <a:moveTo>
                    <a:pt x="0" y="136581"/>
                  </a:moveTo>
                  <a:lnTo>
                    <a:pt x="0" y="136581"/>
                  </a:lnTo>
                  <a:lnTo>
                    <a:pt x="6560" y="136581"/>
                  </a:lnTo>
                  <a:lnTo>
                    <a:pt x="19578" y="129651"/>
                  </a:lnTo>
                  <a:lnTo>
                    <a:pt x="50111" y="108412"/>
                  </a:lnTo>
                  <a:lnTo>
                    <a:pt x="74020" y="94274"/>
                  </a:lnTo>
                  <a:lnTo>
                    <a:pt x="107564" y="63872"/>
                  </a:lnTo>
                  <a:lnTo>
                    <a:pt x="141872" y="32525"/>
                  </a:lnTo>
                  <a:lnTo>
                    <a:pt x="162082" y="6014"/>
                  </a:lnTo>
                  <a:lnTo>
                    <a:pt x="163088" y="3816"/>
                  </a:lnTo>
                  <a:lnTo>
                    <a:pt x="162912" y="2351"/>
                  </a:lnTo>
                  <a:lnTo>
                    <a:pt x="161948" y="1374"/>
                  </a:lnTo>
                  <a:lnTo>
                    <a:pt x="158619" y="289"/>
                  </a:lnTo>
                  <a:lnTo>
                    <a:pt x="156546" y="0"/>
                  </a:lnTo>
                  <a:lnTo>
                    <a:pt x="151985" y="1936"/>
                  </a:lnTo>
                  <a:lnTo>
                    <a:pt x="114676" y="32837"/>
                  </a:lnTo>
                  <a:lnTo>
                    <a:pt x="90069" y="62956"/>
                  </a:lnTo>
                  <a:lnTo>
                    <a:pt x="80597" y="88325"/>
                  </a:lnTo>
                  <a:lnTo>
                    <a:pt x="79978" y="92557"/>
                  </a:lnTo>
                  <a:lnTo>
                    <a:pt x="81548" y="99517"/>
                  </a:lnTo>
                  <a:lnTo>
                    <a:pt x="89455" y="110884"/>
                  </a:lnTo>
                  <a:lnTo>
                    <a:pt x="94227" y="116129"/>
                  </a:lnTo>
                  <a:lnTo>
                    <a:pt x="99170" y="119024"/>
                  </a:lnTo>
                  <a:lnTo>
                    <a:pt x="106680" y="121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SMARTInkShape-4">
              <a:extLst>
                <a:ext uri="{FF2B5EF4-FFF2-40B4-BE49-F238E27FC236}">
                  <a16:creationId xmlns:a16="http://schemas.microsoft.com/office/drawing/2014/main" id="{1A91ED3C-4E9B-4DB5-A56E-637A01B4E8A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149947" y="2606332"/>
              <a:ext cx="558647" cy="257998"/>
            </a:xfrm>
            <a:custGeom>
              <a:avLst/>
              <a:gdLst/>
              <a:ahLst/>
              <a:cxnLst/>
              <a:rect l="0" t="0" r="0" b="0"/>
              <a:pathLst>
                <a:path w="559359" h="258020">
                  <a:moveTo>
                    <a:pt x="71678" y="106412"/>
                  </a:moveTo>
                  <a:lnTo>
                    <a:pt x="71678" y="106412"/>
                  </a:lnTo>
                  <a:lnTo>
                    <a:pt x="67633" y="106412"/>
                  </a:lnTo>
                  <a:lnTo>
                    <a:pt x="63389" y="108670"/>
                  </a:lnTo>
                  <a:lnTo>
                    <a:pt x="25743" y="131588"/>
                  </a:lnTo>
                  <a:lnTo>
                    <a:pt x="6613" y="148047"/>
                  </a:lnTo>
                  <a:lnTo>
                    <a:pt x="991" y="150316"/>
                  </a:lnTo>
                  <a:lnTo>
                    <a:pt x="0" y="151768"/>
                  </a:lnTo>
                  <a:lnTo>
                    <a:pt x="186" y="153583"/>
                  </a:lnTo>
                  <a:lnTo>
                    <a:pt x="1157" y="155639"/>
                  </a:lnTo>
                  <a:lnTo>
                    <a:pt x="2651" y="157010"/>
                  </a:lnTo>
                  <a:lnTo>
                    <a:pt x="6568" y="158533"/>
                  </a:lnTo>
                  <a:lnTo>
                    <a:pt x="42172" y="159645"/>
                  </a:lnTo>
                  <a:lnTo>
                    <a:pt x="76261" y="159731"/>
                  </a:lnTo>
                  <a:lnTo>
                    <a:pt x="103314" y="162006"/>
                  </a:lnTo>
                  <a:lnTo>
                    <a:pt x="128821" y="170357"/>
                  </a:lnTo>
                  <a:lnTo>
                    <a:pt x="140915" y="177664"/>
                  </a:lnTo>
                  <a:lnTo>
                    <a:pt x="149860" y="189237"/>
                  </a:lnTo>
                  <a:lnTo>
                    <a:pt x="150893" y="192955"/>
                  </a:lnTo>
                  <a:lnTo>
                    <a:pt x="150735" y="196281"/>
                  </a:lnTo>
                  <a:lnTo>
                    <a:pt x="144398" y="211747"/>
                  </a:lnTo>
                  <a:lnTo>
                    <a:pt x="119410" y="241137"/>
                  </a:lnTo>
                  <a:lnTo>
                    <a:pt x="111800" y="246723"/>
                  </a:lnTo>
                  <a:lnTo>
                    <a:pt x="95972" y="254354"/>
                  </a:lnTo>
                  <a:lnTo>
                    <a:pt x="92107" y="254994"/>
                  </a:lnTo>
                  <a:lnTo>
                    <a:pt x="70061" y="250790"/>
                  </a:lnTo>
                  <a:lnTo>
                    <a:pt x="68060" y="249231"/>
                  </a:lnTo>
                  <a:lnTo>
                    <a:pt x="65836" y="245241"/>
                  </a:lnTo>
                  <a:lnTo>
                    <a:pt x="64292" y="233297"/>
                  </a:lnTo>
                  <a:lnTo>
                    <a:pt x="65061" y="231642"/>
                  </a:lnTo>
                  <a:lnTo>
                    <a:pt x="66420" y="230539"/>
                  </a:lnTo>
                  <a:lnTo>
                    <a:pt x="88537" y="221901"/>
                  </a:lnTo>
                  <a:lnTo>
                    <a:pt x="96804" y="221064"/>
                  </a:lnTo>
                  <a:lnTo>
                    <a:pt x="102037" y="223126"/>
                  </a:lnTo>
                  <a:lnTo>
                    <a:pt x="104617" y="224862"/>
                  </a:lnTo>
                  <a:lnTo>
                    <a:pt x="123419" y="230133"/>
                  </a:lnTo>
                  <a:lnTo>
                    <a:pt x="153036" y="247875"/>
                  </a:lnTo>
                  <a:lnTo>
                    <a:pt x="190969" y="258019"/>
                  </a:lnTo>
                  <a:lnTo>
                    <a:pt x="204484" y="257731"/>
                  </a:lnTo>
                  <a:lnTo>
                    <a:pt x="229254" y="248175"/>
                  </a:lnTo>
                  <a:lnTo>
                    <a:pt x="263770" y="218906"/>
                  </a:lnTo>
                  <a:lnTo>
                    <a:pt x="275632" y="204937"/>
                  </a:lnTo>
                  <a:lnTo>
                    <a:pt x="296821" y="170048"/>
                  </a:lnTo>
                  <a:lnTo>
                    <a:pt x="299974" y="147844"/>
                  </a:lnTo>
                  <a:lnTo>
                    <a:pt x="300143" y="142324"/>
                  </a:lnTo>
                  <a:lnTo>
                    <a:pt x="299342" y="140513"/>
                  </a:lnTo>
                  <a:lnTo>
                    <a:pt x="297961" y="139306"/>
                  </a:lnTo>
                  <a:lnTo>
                    <a:pt x="293705" y="137369"/>
                  </a:lnTo>
                  <a:lnTo>
                    <a:pt x="293356" y="138056"/>
                  </a:lnTo>
                  <a:lnTo>
                    <a:pt x="292666" y="162335"/>
                  </a:lnTo>
                  <a:lnTo>
                    <a:pt x="303264" y="188142"/>
                  </a:lnTo>
                  <a:lnTo>
                    <a:pt x="310571" y="199020"/>
                  </a:lnTo>
                  <a:lnTo>
                    <a:pt x="322142" y="207606"/>
                  </a:lnTo>
                  <a:lnTo>
                    <a:pt x="356249" y="218008"/>
                  </a:lnTo>
                  <a:lnTo>
                    <a:pt x="366358" y="219510"/>
                  </a:lnTo>
                  <a:lnTo>
                    <a:pt x="403362" y="214046"/>
                  </a:lnTo>
                  <a:lnTo>
                    <a:pt x="414109" y="206743"/>
                  </a:lnTo>
                  <a:lnTo>
                    <a:pt x="446066" y="169987"/>
                  </a:lnTo>
                  <a:lnTo>
                    <a:pt x="466127" y="136233"/>
                  </a:lnTo>
                  <a:lnTo>
                    <a:pt x="480382" y="98705"/>
                  </a:lnTo>
                  <a:lnTo>
                    <a:pt x="488473" y="68295"/>
                  </a:lnTo>
                  <a:lnTo>
                    <a:pt x="490576" y="30879"/>
                  </a:lnTo>
                  <a:lnTo>
                    <a:pt x="489842" y="20349"/>
                  </a:lnTo>
                  <a:lnTo>
                    <a:pt x="486693" y="10024"/>
                  </a:lnTo>
                  <a:lnTo>
                    <a:pt x="484668" y="6593"/>
                  </a:lnTo>
                  <a:lnTo>
                    <a:pt x="476907" y="635"/>
                  </a:lnTo>
                  <a:lnTo>
                    <a:pt x="471899" y="0"/>
                  </a:lnTo>
                  <a:lnTo>
                    <a:pt x="470572" y="1604"/>
                  </a:lnTo>
                  <a:lnTo>
                    <a:pt x="461461" y="35563"/>
                  </a:lnTo>
                  <a:lnTo>
                    <a:pt x="461374" y="61749"/>
                  </a:lnTo>
                  <a:lnTo>
                    <a:pt x="470934" y="98931"/>
                  </a:lnTo>
                  <a:lnTo>
                    <a:pt x="489251" y="134653"/>
                  </a:lnTo>
                  <a:lnTo>
                    <a:pt x="509361" y="167234"/>
                  </a:lnTo>
                  <a:lnTo>
                    <a:pt x="524036" y="183512"/>
                  </a:lnTo>
                  <a:lnTo>
                    <a:pt x="559358" y="213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SMARTInkShape-5">
              <a:extLst>
                <a:ext uri="{FF2B5EF4-FFF2-40B4-BE49-F238E27FC236}">
                  <a16:creationId xmlns:a16="http://schemas.microsoft.com/office/drawing/2014/main" id="{AF086AA1-B20A-492F-8459-FA3382699F1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678439" y="2531481"/>
              <a:ext cx="274562" cy="332849"/>
            </a:xfrm>
            <a:custGeom>
              <a:avLst/>
              <a:gdLst/>
              <a:ahLst/>
              <a:cxnLst/>
              <a:rect l="0" t="0" r="0" b="0"/>
              <a:pathLst>
                <a:path w="274321" h="333640">
                  <a:moveTo>
                    <a:pt x="0" y="158379"/>
                  </a:moveTo>
                  <a:lnTo>
                    <a:pt x="0" y="158379"/>
                  </a:lnTo>
                  <a:lnTo>
                    <a:pt x="0" y="151073"/>
                  </a:lnTo>
                  <a:lnTo>
                    <a:pt x="0" y="172219"/>
                  </a:lnTo>
                  <a:lnTo>
                    <a:pt x="6084" y="184663"/>
                  </a:lnTo>
                  <a:lnTo>
                    <a:pt x="17912" y="198801"/>
                  </a:lnTo>
                  <a:lnTo>
                    <a:pt x="25177" y="201744"/>
                  </a:lnTo>
                  <a:lnTo>
                    <a:pt x="43638" y="207679"/>
                  </a:lnTo>
                  <a:lnTo>
                    <a:pt x="64437" y="216158"/>
                  </a:lnTo>
                  <a:lnTo>
                    <a:pt x="99518" y="218920"/>
                  </a:lnTo>
                  <a:lnTo>
                    <a:pt x="133447" y="217026"/>
                  </a:lnTo>
                  <a:lnTo>
                    <a:pt x="158920" y="208776"/>
                  </a:lnTo>
                  <a:lnTo>
                    <a:pt x="196282" y="185931"/>
                  </a:lnTo>
                  <a:lnTo>
                    <a:pt x="223069" y="154958"/>
                  </a:lnTo>
                  <a:lnTo>
                    <a:pt x="231947" y="134506"/>
                  </a:lnTo>
                  <a:lnTo>
                    <a:pt x="235657" y="97286"/>
                  </a:lnTo>
                  <a:lnTo>
                    <a:pt x="230025" y="67759"/>
                  </a:lnTo>
                  <a:lnTo>
                    <a:pt x="222343" y="50154"/>
                  </a:lnTo>
                  <a:lnTo>
                    <a:pt x="200491" y="19613"/>
                  </a:lnTo>
                  <a:lnTo>
                    <a:pt x="177444" y="3897"/>
                  </a:lnTo>
                  <a:lnTo>
                    <a:pt x="166499" y="0"/>
                  </a:lnTo>
                  <a:lnTo>
                    <a:pt x="163493" y="299"/>
                  </a:lnTo>
                  <a:lnTo>
                    <a:pt x="157895" y="2890"/>
                  </a:lnTo>
                  <a:lnTo>
                    <a:pt x="149983" y="13154"/>
                  </a:lnTo>
                  <a:lnTo>
                    <a:pt x="142277" y="26919"/>
                  </a:lnTo>
                  <a:lnTo>
                    <a:pt x="138676" y="45768"/>
                  </a:lnTo>
                  <a:lnTo>
                    <a:pt x="143543" y="75740"/>
                  </a:lnTo>
                  <a:lnTo>
                    <a:pt x="152657" y="113394"/>
                  </a:lnTo>
                  <a:lnTo>
                    <a:pt x="160096" y="143357"/>
                  </a:lnTo>
                  <a:lnTo>
                    <a:pt x="169920" y="171426"/>
                  </a:lnTo>
                  <a:lnTo>
                    <a:pt x="188411" y="207711"/>
                  </a:lnTo>
                  <a:lnTo>
                    <a:pt x="203333" y="237437"/>
                  </a:lnTo>
                  <a:lnTo>
                    <a:pt x="222524" y="267693"/>
                  </a:lnTo>
                  <a:lnTo>
                    <a:pt x="245681" y="301327"/>
                  </a:lnTo>
                  <a:lnTo>
                    <a:pt x="274320" y="333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FDB01EE2-E9A9-4276-807E-D720DECC3A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81400" y="1485900"/>
            <a:ext cx="5486400" cy="483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single product may be promoted to both the consumer and industrial markets. </a:t>
            </a: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example, Perdue advertises its chicken and turkey products: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On television and in newspapers, they are marketing to consumers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 the publication/magazine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Supermarket News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they are marketing to other businesses - those professionals in the supermarket industry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Note:  Businesses will have two separate and distinct marketing plans to reach each market</a:t>
            </a:r>
          </a:p>
        </p:txBody>
      </p:sp>
      <p:pic>
        <p:nvPicPr>
          <p:cNvPr id="10243" name="Picture 7" descr="perdue_meaty">
            <a:extLst>
              <a:ext uri="{FF2B5EF4-FFF2-40B4-BE49-F238E27FC236}">
                <a16:creationId xmlns:a16="http://schemas.microsoft.com/office/drawing/2014/main" id="{56264703-A894-43FC-8726-0FAD55BA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11213"/>
            <a:ext cx="3148012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tse4.mm.bing.net/th?id=OIP.M3a49e1c153df76e81b93d96bd8eb0bc0o0&amp;pid=15.1&amp;P=0&amp;w=263&amp;h=158">
            <a:extLst>
              <a:ext uri="{FF2B5EF4-FFF2-40B4-BE49-F238E27FC236}">
                <a16:creationId xmlns:a16="http://schemas.microsoft.com/office/drawing/2014/main" id="{922AB938-B1BE-4015-AEE5-8862EE4C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660900"/>
            <a:ext cx="34464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E66C31-DA11-4C63-BF48-106523BA2B89}"/>
              </a:ext>
            </a:extLst>
          </p:cNvPr>
          <p:cNvCxnSpPr/>
          <p:nvPr/>
        </p:nvCxnSpPr>
        <p:spPr>
          <a:xfrm flipH="1">
            <a:off x="2819400" y="34290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B04B23-2CB6-408B-B15B-C8A01D8085B7}"/>
              </a:ext>
            </a:extLst>
          </p:cNvPr>
          <p:cNvCxnSpPr>
            <a:cxnSpLocks/>
          </p:cNvCxnSpPr>
          <p:nvPr/>
        </p:nvCxnSpPr>
        <p:spPr>
          <a:xfrm flipH="1">
            <a:off x="3300413" y="2895600"/>
            <a:ext cx="433387" cy="2057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992CD7B-52EE-424C-984C-C8A0F308BF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Assignment</a:t>
            </a:r>
          </a:p>
        </p:txBody>
      </p:sp>
      <p:pic>
        <p:nvPicPr>
          <p:cNvPr id="11267" name="Picture 7" descr="http://www.insurancejournal.com/wp-content/uploads/2013/03/market-share-580x546.jpg">
            <a:extLst>
              <a:ext uri="{FF2B5EF4-FFF2-40B4-BE49-F238E27FC236}">
                <a16:creationId xmlns:a16="http://schemas.microsoft.com/office/drawing/2014/main" id="{B33E2D88-69C2-4CA5-A525-1EFBA5F3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992563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3C6445-EA9D-4AEE-A53D-22E098FDE76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0375" y="1295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Opinion:  What company sells the largest number of cell phone sales in the cell phone market? </a:t>
            </a:r>
          </a:p>
          <a:p>
            <a:r>
              <a:rPr lang="en-US" altLang="en-US"/>
              <a:t>Go to the class Webpage and </a:t>
            </a:r>
            <a:br>
              <a:rPr lang="en-US" altLang="en-US"/>
            </a:br>
            <a:r>
              <a:rPr lang="en-US" altLang="en-US"/>
              <a:t>Read the Market Share Article</a:t>
            </a:r>
          </a:p>
          <a:p>
            <a:r>
              <a:rPr lang="en-US" altLang="en-US"/>
              <a:t>Read and complete the</a:t>
            </a:r>
            <a:br>
              <a:rPr lang="en-US" altLang="en-US"/>
            </a:br>
            <a:r>
              <a:rPr lang="en-US" altLang="en-US"/>
              <a:t> notes for this section </a:t>
            </a:r>
            <a:br>
              <a:rPr lang="en-US" altLang="en-US"/>
            </a:br>
            <a:r>
              <a:rPr lang="en-US" altLang="en-US"/>
              <a:t>through the end of </a:t>
            </a:r>
            <a:br>
              <a:rPr lang="en-US" altLang="en-US"/>
            </a:br>
            <a:r>
              <a:rPr lang="en-US" altLang="en-US"/>
              <a:t>page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8898</TotalTime>
  <Words>378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Symbol</vt:lpstr>
      <vt:lpstr>Verdana</vt:lpstr>
      <vt:lpstr>Arial</vt:lpstr>
      <vt:lpstr>squeaky chalk sound</vt:lpstr>
      <vt:lpstr>Calibri</vt:lpstr>
      <vt:lpstr>Webdings</vt:lpstr>
      <vt:lpstr>Default Design</vt:lpstr>
      <vt:lpstr>Chapter 2-1</vt:lpstr>
      <vt:lpstr>Fundamentals of Marketing </vt:lpstr>
      <vt:lpstr>Market</vt:lpstr>
      <vt:lpstr>Types of Markets</vt:lpstr>
      <vt:lpstr>Consumer Versus Industrial Markets </vt:lpstr>
      <vt:lpstr>Consumer Versus Industrial Markets </vt:lpstr>
      <vt:lpstr>PowerPoint Presentation</vt:lpstr>
      <vt:lpstr>Assignment</vt:lpstr>
    </vt:vector>
  </TitlesOfParts>
  <Company>IdeaWork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Schwartz</dc:creator>
  <cp:lastModifiedBy>Cassie Vetter</cp:lastModifiedBy>
  <cp:revision>360</cp:revision>
  <cp:lastPrinted>2013-09-24T15:52:32Z</cp:lastPrinted>
  <dcterms:created xsi:type="dcterms:W3CDTF">2005-03-05T18:30:39Z</dcterms:created>
  <dcterms:modified xsi:type="dcterms:W3CDTF">2024-10-20T15:00:52Z</dcterms:modified>
</cp:coreProperties>
</file>